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84" r:id="rId6"/>
    <p:sldId id="285" r:id="rId7"/>
    <p:sldId id="260" r:id="rId8"/>
    <p:sldId id="286" r:id="rId9"/>
    <p:sldId id="261" r:id="rId10"/>
    <p:sldId id="262" r:id="rId11"/>
    <p:sldId id="263" r:id="rId12"/>
    <p:sldId id="264" r:id="rId13"/>
    <p:sldId id="288" r:id="rId14"/>
    <p:sldId id="289" r:id="rId15"/>
    <p:sldId id="290" r:id="rId16"/>
    <p:sldId id="291" r:id="rId17"/>
    <p:sldId id="292" r:id="rId18"/>
    <p:sldId id="265" r:id="rId19"/>
    <p:sldId id="293" r:id="rId20"/>
    <p:sldId id="266" r:id="rId21"/>
    <p:sldId id="267" r:id="rId22"/>
    <p:sldId id="268" r:id="rId23"/>
    <p:sldId id="294" r:id="rId24"/>
    <p:sldId id="302" r:id="rId25"/>
    <p:sldId id="295" r:id="rId26"/>
    <p:sldId id="296" r:id="rId27"/>
    <p:sldId id="303" r:id="rId28"/>
    <p:sldId id="304" r:id="rId29"/>
    <p:sldId id="297" r:id="rId30"/>
    <p:sldId id="298" r:id="rId31"/>
    <p:sldId id="299" r:id="rId32"/>
    <p:sldId id="305" r:id="rId33"/>
    <p:sldId id="300" r:id="rId34"/>
    <p:sldId id="306" r:id="rId35"/>
    <p:sldId id="309" r:id="rId36"/>
    <p:sldId id="308" r:id="rId37"/>
    <p:sldId id="301" r:id="rId38"/>
    <p:sldId id="310" r:id="rId39"/>
    <p:sldId id="311" r:id="rId40"/>
    <p:sldId id="281" r:id="rId41"/>
  </p:sldIdLst>
  <p:sldSz cx="18288000" cy="10287000"/>
  <p:notesSz cx="6858000" cy="9144000"/>
  <p:embeddedFontLst>
    <p:embeddedFont>
      <p:font typeface="Anton" pitchFamily="2" charset="0"/>
      <p:regular r:id="rId42"/>
    </p:embeddedFont>
    <p:embeddedFont>
      <p:font typeface="Contrail One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C8075-96AA-461E-8C9B-8948AB9FA438}" v="25" dt="2025-03-18T10:11:53.311"/>
    <p1510:client id="{E42BC246-755B-4A05-A438-1BBB4E95B797}" v="2227" dt="2025-03-18T09:59:04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98412" y="4166172"/>
            <a:ext cx="6586981" cy="4277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6600" dirty="0">
                <a:solidFill>
                  <a:srgbClr val="000000"/>
                </a:solidFill>
                <a:latin typeface="Anton"/>
                <a:cs typeface="Arial"/>
                <a:sym typeface="Anton"/>
              </a:rPr>
              <a:t>RAPORT TECHNIQUE DU PROJET</a:t>
            </a:r>
          </a:p>
          <a:p>
            <a:pPr algn="ctr">
              <a:lnSpc>
                <a:spcPts val="11480"/>
              </a:lnSpc>
            </a:pPr>
            <a:r>
              <a:rPr lang="en-US" sz="6600" dirty="0">
                <a:latin typeface="Anton"/>
                <a:cs typeface="Arial"/>
              </a:rPr>
              <a:t>SGBD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508536" y="5460699"/>
            <a:ext cx="5369709" cy="4138811"/>
            <a:chOff x="0" y="-38100"/>
            <a:chExt cx="1329045" cy="1073017"/>
          </a:xfrm>
        </p:grpSpPr>
        <p:sp>
          <p:nvSpPr>
            <p:cNvPr id="7" name="Freeform 7"/>
            <p:cNvSpPr/>
            <p:nvPr/>
          </p:nvSpPr>
          <p:spPr>
            <a:xfrm>
              <a:off x="96559" y="0"/>
              <a:ext cx="1232486" cy="1034917"/>
            </a:xfrm>
            <a:custGeom>
              <a:avLst/>
              <a:gdLst/>
              <a:ahLst/>
              <a:cxnLst/>
              <a:rect l="l" t="t" r="r" b="b"/>
              <a:pathLst>
                <a:path w="1232486" h="1034917">
                  <a:moveTo>
                    <a:pt x="0" y="0"/>
                  </a:moveTo>
                  <a:lnTo>
                    <a:pt x="1232486" y="0"/>
                  </a:lnTo>
                  <a:lnTo>
                    <a:pt x="1232486" y="1034917"/>
                  </a:lnTo>
                  <a:lnTo>
                    <a:pt x="0" y="103491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32486" cy="107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8730092" y="3676174"/>
            <a:ext cx="2466835" cy="0"/>
          </a:xfrm>
          <a:prstGeom prst="line">
            <a:avLst/>
          </a:prstGeom>
          <a:ln w="47625" cap="flat">
            <a:solidFill>
              <a:srgbClr val="7A92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7802237" y="2582521"/>
            <a:ext cx="4341787" cy="48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PRÉSENTATION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63012" y="5939776"/>
            <a:ext cx="5371363" cy="503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PARTICIPANTS : 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Amadou Tidiane SOW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Mouhamadou Lamine BADIANE</a:t>
            </a: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Mamadou Lamine FOFANA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Mouhamed El Bachir DIOP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D9D9D9"/>
                </a:solidFill>
                <a:latin typeface="Contrail One"/>
                <a:ea typeface="Contrail One"/>
                <a:cs typeface="Contrail One"/>
                <a:sym typeface="Contrail One"/>
              </a:rPr>
              <a:t>Binetou NDIAYE </a:t>
            </a:r>
            <a:endParaRPr lang="en-US" sz="2900" dirty="0">
              <a:solidFill>
                <a:srgbClr val="D9D9D9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322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3220"/>
              </a:lnSpc>
            </a:pPr>
            <a:endParaRPr lang="en-US" sz="2900">
              <a:solidFill>
                <a:srgbClr val="D9D9D9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08750" y="604837"/>
            <a:ext cx="6923633" cy="1580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50" dirty="0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rPr>
              <a:t> Systeme de gestion de Bases de Données</a:t>
            </a:r>
            <a:endParaRPr lang="en-US" sz="4450" dirty="0" err="1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730053" y="2518530"/>
            <a:ext cx="2414845" cy="516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606060"/>
                </a:solidFill>
                <a:latin typeface="Contrail One"/>
                <a:ea typeface="Contrail One"/>
                <a:cs typeface="Contrail One"/>
                <a:sym typeface="Contrail One"/>
              </a:rPr>
              <a:t>Dr MBACKE</a:t>
            </a:r>
          </a:p>
        </p:txBody>
      </p:sp>
      <p:pic>
        <p:nvPicPr>
          <p:cNvPr id="18" name="Image 17" descr="Une image contenant texte, ordinateur, capture d’écran, plastique&#10;&#10;Le contenu généré par l’IA peut être incorrect.">
            <a:extLst>
              <a:ext uri="{FF2B5EF4-FFF2-40B4-BE49-F238E27FC236}">
                <a16:creationId xmlns:a16="http://schemas.microsoft.com/office/drawing/2014/main" id="{B9E4E58E-504A-C63E-7083-59E08FD8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65" y="599087"/>
            <a:ext cx="6381030" cy="9024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4666" y="675249"/>
            <a:ext cx="13514891" cy="1498488"/>
            <a:chOff x="0" y="-38100"/>
            <a:chExt cx="3559477" cy="394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0159" y="914339"/>
            <a:ext cx="17202012" cy="7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III.  LES MODELS CONEPTUELS UML UTILISES</a:t>
            </a:r>
            <a:endParaRPr lang="en-US" sz="5000" b="1" u="sng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63270" y="549135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1)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cas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d’utilisation</a:t>
            </a:r>
            <a:endParaRPr lang="fr-FR" sz="3200" b="1" dirty="0">
              <a:latin typeface="Contrail One"/>
              <a:ea typeface="Calibri"/>
              <a:cs typeface="Calibr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10</a:t>
            </a:r>
          </a:p>
        </p:txBody>
      </p:sp>
      <p:pic>
        <p:nvPicPr>
          <p:cNvPr id="10" name="Image 9" descr="What is a Use Case? How to Write One, Examples &amp; Template | Figma">
            <a:extLst>
              <a:ext uri="{FF2B5EF4-FFF2-40B4-BE49-F238E27FC236}">
                <a16:creationId xmlns:a16="http://schemas.microsoft.com/office/drawing/2014/main" id="{9EFA7733-CC92-0EA1-41B0-FAE29763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38" y="3099041"/>
            <a:ext cx="6646651" cy="5814201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755003" y="9546207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11</a:t>
            </a:r>
          </a:p>
        </p:txBody>
      </p:sp>
      <p:pic>
        <p:nvPicPr>
          <p:cNvPr id="13" name="Image 12" descr="Une image contenant texte, diagramme, capture d’écran, cercle&#10;&#10;Le contenu généré par l’IA peut être incorrect.">
            <a:extLst>
              <a:ext uri="{FF2B5EF4-FFF2-40B4-BE49-F238E27FC236}">
                <a16:creationId xmlns:a16="http://schemas.microsoft.com/office/drawing/2014/main" id="{309E429A-6979-3D7F-D554-0F0C98D6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-3594"/>
            <a:ext cx="17660068" cy="10294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3681261" y="4245458"/>
            <a:ext cx="10918947" cy="356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latin typeface="Contrail One"/>
                <a:ea typeface="Roboto"/>
                <a:cs typeface="Roboto"/>
              </a:rPr>
              <a:t>Description</a:t>
            </a:r>
            <a:endParaRPr lang="en-US" sz="5400" dirty="0">
              <a:solidFill>
                <a:srgbClr val="000000"/>
              </a:solidFill>
              <a:latin typeface="Contrail One"/>
              <a:ea typeface="Roboto"/>
              <a:cs typeface="Roboto"/>
              <a:sym typeface="Contrail One"/>
            </a:endParaRPr>
          </a:p>
          <a:p>
            <a:pPr algn="ctr"/>
            <a:endParaRPr lang="en-US" sz="3200" dirty="0">
              <a:solidFill>
                <a:srgbClr val="000000"/>
              </a:solidFill>
              <a:latin typeface="Contrail One"/>
              <a:ea typeface="Roboto"/>
              <a:cs typeface="Roboto"/>
            </a:endParaRP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système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décrit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pour 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membre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de la DGE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permet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efficacement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les processus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électoraux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, y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compris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l'importation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fichiers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électoraux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, la gestion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, et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l'administration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Roboto"/>
                <a:cs typeface="Roboto"/>
                <a:sym typeface="Contrail One"/>
              </a:rPr>
              <a:t>parrainages</a:t>
            </a:r>
            <a:endParaRPr lang="en-US" sz="3200" dirty="0" err="1">
              <a:latin typeface="Contrail One"/>
              <a:ea typeface="Roboto"/>
              <a:cs typeface="Roboto"/>
            </a:endParaRPr>
          </a:p>
          <a:p>
            <a:pPr algn="ctr">
              <a:lnSpc>
                <a:spcPts val="1646"/>
              </a:lnSpc>
            </a:pPr>
            <a:endParaRPr lang="en-US" sz="320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DCE1C9-DAA1-700C-E6BA-A800BB7AE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6B95A01C-674E-6DA2-9950-1047466AE0B0}"/>
              </a:ext>
            </a:extLst>
          </p:cNvPr>
          <p:cNvSpPr txBox="1"/>
          <p:nvPr/>
        </p:nvSpPr>
        <p:spPr>
          <a:xfrm>
            <a:off x="17755003" y="9546207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13</a:t>
            </a:r>
          </a:p>
        </p:txBody>
      </p:sp>
      <p:pic>
        <p:nvPicPr>
          <p:cNvPr id="2" name="Image 1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15CB19D-84CA-1F0C-FF47-BF0019DB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3865"/>
            <a:ext cx="17616936" cy="102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7610A-B8F1-DB8B-46BC-190CE891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ECCAFFA0-422A-C17E-FACE-60AC3F6AFA03}"/>
              </a:ext>
            </a:extLst>
          </p:cNvPr>
          <p:cNvSpPr txBox="1"/>
          <p:nvPr/>
        </p:nvSpPr>
        <p:spPr>
          <a:xfrm>
            <a:off x="3681261" y="2369213"/>
            <a:ext cx="10918947" cy="630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latin typeface="Contrail One"/>
                <a:ea typeface="Roboto"/>
                <a:cs typeface="Roboto"/>
              </a:rPr>
              <a:t>Description</a:t>
            </a:r>
            <a:endParaRPr lang="en-US" sz="5400" dirty="0">
              <a:solidFill>
                <a:srgbClr val="000000"/>
              </a:solidFill>
              <a:latin typeface="Contrail One"/>
              <a:ea typeface="Roboto"/>
              <a:cs typeface="Roboto"/>
              <a:sym typeface="Contrail One"/>
            </a:endParaRPr>
          </a:p>
          <a:p>
            <a:pPr algn="ctr"/>
            <a:endParaRPr lang="en-US" sz="3200" dirty="0">
              <a:solidFill>
                <a:srgbClr val="000000"/>
              </a:solidFill>
              <a:latin typeface="Contrail One"/>
              <a:ea typeface="Roboto"/>
              <a:cs typeface="Roboto"/>
            </a:endParaRP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système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est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conçu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pour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suivre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les processus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électoraux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Il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inclut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fonctionnalités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telles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l'authentification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utilisateurs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, la consultation et la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sélection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ainsi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que la validation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paramètres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pour assurer la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conformité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opérationnelle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système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permet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également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 citer les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profils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de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les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soutiens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apportés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aux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 </a:t>
            </a:r>
            <a:endParaRPr lang="en-US" sz="3200">
              <a:latin typeface="Contrail One"/>
            </a:endParaRPr>
          </a:p>
          <a:p>
            <a:pPr algn="ctr"/>
            <a:endParaRPr lang="en-US" sz="3200" dirty="0">
              <a:latin typeface="Contrail One"/>
              <a:ea typeface="Calibri"/>
              <a:cs typeface="Calibri"/>
            </a:endParaRPr>
          </a:p>
          <a:p>
            <a:pPr algn="ctr"/>
            <a:br>
              <a:rPr lang="en-US" dirty="0">
                <a:sym typeface="Contrail One"/>
              </a:rPr>
            </a:br>
            <a:endParaRPr lang="en-US" sz="3200">
              <a:latin typeface="Contrail One"/>
            </a:endParaRPr>
          </a:p>
          <a:p>
            <a:pPr algn="ctr">
              <a:lnSpc>
                <a:spcPts val="1646"/>
              </a:lnSpc>
            </a:pPr>
            <a:endParaRPr lang="en-US" sz="320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1545AD2-5416-92C6-D446-91D69C35EE42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38007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A1FCD-7B95-9E4F-DCD2-ECA99446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9D8D5E-D8AD-D134-A2E7-255F9EC11C04}"/>
              </a:ext>
            </a:extLst>
          </p:cNvPr>
          <p:cNvGrpSpPr/>
          <p:nvPr/>
        </p:nvGrpSpPr>
        <p:grpSpPr>
          <a:xfrm>
            <a:off x="1814666" y="675249"/>
            <a:ext cx="13514891" cy="1498488"/>
            <a:chOff x="0" y="-38100"/>
            <a:chExt cx="3559477" cy="3946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838C0E-4B9C-ADBF-38B1-0363C93C9C2B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DDC26A3-633A-E3A1-B769-C26EA98B9E74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E7B5174-0F63-939F-1CFE-94A8EA95AF27}"/>
              </a:ext>
            </a:extLst>
          </p:cNvPr>
          <p:cNvSpPr txBox="1"/>
          <p:nvPr/>
        </p:nvSpPr>
        <p:spPr>
          <a:xfrm>
            <a:off x="2010159" y="914339"/>
            <a:ext cx="17202012" cy="74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5000" b="1" u="sng" dirty="0">
                <a:solidFill>
                  <a:srgbClr val="000000"/>
                </a:solidFill>
                <a:latin typeface="Contrail One"/>
                <a:ea typeface="Times New Roman Bold"/>
                <a:cs typeface="Times New Roman Bold"/>
                <a:sym typeface="Times New Roman Bold"/>
              </a:rPr>
              <a:t>III.  LES MODELS CONEPTUELS UML UTILISES</a:t>
            </a:r>
            <a:endParaRPr lang="en-US" sz="5000" b="1" u="sng" dirty="0">
              <a:solidFill>
                <a:srgbClr val="000000"/>
              </a:solidFill>
              <a:latin typeface="Contrail One"/>
              <a:ea typeface="Times New Roman Bold"/>
              <a:cs typeface="Times New Roman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D9D64F7-7145-70DE-CFE5-5968B48194D9}"/>
              </a:ext>
            </a:extLst>
          </p:cNvPr>
          <p:cNvSpPr txBox="1"/>
          <p:nvPr/>
        </p:nvSpPr>
        <p:spPr>
          <a:xfrm>
            <a:off x="7363270" y="5491354"/>
            <a:ext cx="9436776" cy="52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1)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Diagramme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Times New Roman"/>
                <a:cs typeface="Arial"/>
                <a:sym typeface="Times New Roman"/>
              </a:rPr>
              <a:t> des classes</a:t>
            </a:r>
            <a:endParaRPr lang="en-US" sz="3200" b="1" dirty="0">
              <a:latin typeface="Contrail One"/>
              <a:ea typeface="Calibri"/>
              <a:cs typeface="Arial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6AA6F73-DCAF-2DE8-AD34-AAE9E72049A6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15</a:t>
            </a:r>
          </a:p>
        </p:txBody>
      </p:sp>
      <p:pic>
        <p:nvPicPr>
          <p:cNvPr id="5" name="Image 4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96CF0AA0-AABF-07AC-E8E5-0B9D0867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712" y="3208848"/>
            <a:ext cx="5481727" cy="445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E9558-B054-602D-B22A-64180BF5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D8AE3566-C997-CAC5-4117-AD8B5E14B390}"/>
              </a:ext>
            </a:extLst>
          </p:cNvPr>
          <p:cNvSpPr txBox="1"/>
          <p:nvPr/>
        </p:nvSpPr>
        <p:spPr>
          <a:xfrm>
            <a:off x="17863149" y="954620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8</a:t>
            </a:r>
          </a:p>
        </p:txBody>
      </p:sp>
      <p:pic>
        <p:nvPicPr>
          <p:cNvPr id="3" name="Image 2" descr="Une image contenant texte, diagramme, Parallèle, noir et blanc">
            <a:extLst>
              <a:ext uri="{FF2B5EF4-FFF2-40B4-BE49-F238E27FC236}">
                <a16:creationId xmlns:a16="http://schemas.microsoft.com/office/drawing/2014/main" id="{31B50988-2307-EC4E-9512-4EFDB89C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" y="14469"/>
            <a:ext cx="18285482" cy="102796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844C06F-8886-22AF-AD7B-280438141ECD}"/>
              </a:ext>
            </a:extLst>
          </p:cNvPr>
          <p:cNvSpPr txBox="1"/>
          <p:nvPr/>
        </p:nvSpPr>
        <p:spPr>
          <a:xfrm>
            <a:off x="17175192" y="9551598"/>
            <a:ext cx="1643333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16</a:t>
            </a:r>
            <a:endParaRPr lang="fr-FR" sz="3050" dirty="0">
              <a:latin typeface="Contrail One"/>
            </a:endParaRPr>
          </a:p>
        </p:txBody>
      </p:sp>
    </p:spTree>
    <p:extLst>
      <p:ext uri="{BB962C8B-B14F-4D97-AF65-F5344CB8AC3E}">
        <p14:creationId xmlns:p14="http://schemas.microsoft.com/office/powerpoint/2010/main" val="40710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D4CB31-7864-34C8-3252-2CC697EA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3B9BB8CE-39DC-D486-05BA-62EF1578BF91}"/>
              </a:ext>
            </a:extLst>
          </p:cNvPr>
          <p:cNvSpPr txBox="1"/>
          <p:nvPr/>
        </p:nvSpPr>
        <p:spPr>
          <a:xfrm>
            <a:off x="3681261" y="1312477"/>
            <a:ext cx="10918947" cy="9753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000000"/>
                </a:solidFill>
                <a:latin typeface="Contrail One"/>
                <a:ea typeface="Roboto"/>
                <a:cs typeface="Roboto"/>
              </a:rPr>
              <a:t>Description</a:t>
            </a:r>
            <a:endParaRPr lang="en-US" sz="5400" dirty="0">
              <a:solidFill>
                <a:srgbClr val="000000"/>
              </a:solidFill>
              <a:latin typeface="Contrail One"/>
              <a:ea typeface="Roboto"/>
              <a:cs typeface="Roboto"/>
              <a:sym typeface="Contrail One"/>
            </a:endParaRPr>
          </a:p>
          <a:p>
            <a:endParaRPr lang="en-US" sz="3200" dirty="0">
              <a:solidFill>
                <a:srgbClr val="000000"/>
              </a:solidFill>
              <a:latin typeface="Contrail One"/>
              <a:ea typeface="Roboto"/>
              <a:cs typeface="Roboto"/>
            </a:endParaRPr>
          </a:p>
          <a:p>
            <a:pPr marL="514350" indent="-514350">
              <a:buAutoNum type="arabicParenR"/>
            </a:pP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: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Représente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personne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qui se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présente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à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élection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Il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peut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être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enregistré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suivi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</a:t>
            </a:r>
            <a:endParaRPr lang="en-US" sz="3200">
              <a:latin typeface="Contrail One"/>
              <a:ea typeface="Calibri"/>
              <a:cs typeface="Calibri"/>
            </a:endParaRPr>
          </a:p>
          <a:p>
            <a:pPr marL="285750" indent="-285750">
              <a:buAutoNum type="arabicParenR"/>
            </a:pP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Électeur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: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citoyen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qui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peut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Il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peut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valider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son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accès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se connecter.</a:t>
            </a:r>
            <a:endParaRPr lang="en-US" sz="3200">
              <a:latin typeface="Contrail One"/>
              <a:ea typeface="Calibri"/>
              <a:cs typeface="Calibri"/>
            </a:endParaRPr>
          </a:p>
          <a:p>
            <a:pPr marL="285750" indent="-285750">
              <a:buAutoNum type="arabicParenR"/>
            </a:pP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: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Relie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électeur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à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électeur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peut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plusieurs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chaque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a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une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date de validation.</a:t>
            </a:r>
            <a:endParaRPr lang="en-US" sz="3200">
              <a:latin typeface="Contrail One"/>
              <a:ea typeface="Calibri"/>
              <a:cs typeface="Calibri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4) session </a:t>
            </a: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: 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qui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consiste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a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l’ouverture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a la fermeture des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parrainages</a:t>
            </a:r>
            <a:endParaRPr lang="en-US" sz="3200">
              <a:solidFill>
                <a:srgbClr val="000000"/>
              </a:solidFill>
              <a:latin typeface="Contrail One"/>
              <a:ea typeface="+mn-lt"/>
              <a:cs typeface="+mn-l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5) </a:t>
            </a: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Fichier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b="1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électoral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: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Contient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informations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sur les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fichiers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importés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électeurs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, avec des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fonctions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pour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vérifier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enregistrer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les données</a:t>
            </a:r>
            <a:endParaRPr lang="en-US" sz="3200">
              <a:latin typeface="Contrail One"/>
              <a:ea typeface="+mn-lt"/>
              <a:cs typeface="+mn-l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6) Membre DGE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: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Représente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un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membre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l’organe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de gestion des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élections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, chargé de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et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vérifier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 les </a:t>
            </a:r>
            <a:r>
              <a:rPr lang="en-US" sz="3200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utilisateurs</a:t>
            </a:r>
            <a:r>
              <a:rPr lang="en-US" sz="3200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Contrail One"/>
              </a:rPr>
              <a:t>.</a:t>
            </a:r>
            <a:endParaRPr lang="en-US" sz="3200">
              <a:latin typeface="Contrail One"/>
              <a:ea typeface="+mn-lt"/>
              <a:cs typeface="+mn-lt"/>
            </a:endParaRPr>
          </a:p>
          <a:p>
            <a:pPr algn="ctr"/>
            <a:endParaRPr lang="en-US" sz="3200" dirty="0">
              <a:latin typeface="Contrail One"/>
              <a:ea typeface="Calibri"/>
              <a:cs typeface="Calibri"/>
            </a:endParaRPr>
          </a:p>
          <a:p>
            <a:pPr algn="ctr"/>
            <a:br>
              <a:rPr lang="en-US" dirty="0">
                <a:sym typeface="Contrail One"/>
              </a:rPr>
            </a:br>
            <a:endParaRPr lang="en-US" sz="3200">
              <a:latin typeface="Contrail One"/>
            </a:endParaRPr>
          </a:p>
          <a:p>
            <a:pPr algn="ctr">
              <a:lnSpc>
                <a:spcPts val="1646"/>
              </a:lnSpc>
            </a:pPr>
            <a:endParaRPr lang="en-US" sz="320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DF18450-6E17-9F8E-1C63-8D9DEE8D47DB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0578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010159" y="828075"/>
            <a:ext cx="12910371" cy="137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IV.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endParaRPr lang="fr-FR" sz="3200">
              <a:latin typeface="Contrail On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18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F7186A1-3AA8-8EC3-3601-3204301984FC}"/>
              </a:ext>
            </a:extLst>
          </p:cNvPr>
          <p:cNvSpPr txBox="1"/>
          <p:nvPr/>
        </p:nvSpPr>
        <p:spPr>
          <a:xfrm>
            <a:off x="7772400" y="4914900"/>
            <a:ext cx="947180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</a:t>
            </a:r>
            <a:r>
              <a:rPr lang="en-US" sz="3200" err="1">
                <a:latin typeface="Contrail One"/>
                <a:cs typeface="Arial"/>
              </a:rPr>
              <a:t>d’authentification</a:t>
            </a:r>
            <a:r>
              <a:rPr lang="en-US" sz="3200" dirty="0">
                <a:latin typeface="Contrail One"/>
                <a:cs typeface="Arial"/>
              </a:rPr>
              <a:t> pour le </a:t>
            </a:r>
            <a:r>
              <a:rPr lang="en-US" sz="3200" err="1">
                <a:latin typeface="Contrail One"/>
                <a:cs typeface="Arial"/>
              </a:rPr>
              <a:t>membre</a:t>
            </a:r>
            <a:r>
              <a:rPr lang="en-US" sz="3200" dirty="0">
                <a:latin typeface="Contrail One"/>
                <a:cs typeface="Arial"/>
              </a:rPr>
              <a:t> de la </a:t>
            </a:r>
            <a:r>
              <a:rPr lang="en-US" sz="3200" err="1">
                <a:latin typeface="Contrail One"/>
                <a:cs typeface="Arial"/>
              </a:rPr>
              <a:t>dge</a:t>
            </a:r>
            <a:r>
              <a:rPr lang="en-US" sz="3200" dirty="0">
                <a:latin typeface="Contrail One"/>
                <a:cs typeface="Arial"/>
              </a:rPr>
              <a:t> , il </a:t>
            </a:r>
            <a:r>
              <a:rPr lang="en-US" sz="3200" err="1">
                <a:latin typeface="Contrail One"/>
                <a:cs typeface="Arial"/>
              </a:rPr>
              <a:t>joue</a:t>
            </a:r>
            <a:r>
              <a:rPr lang="en-US" sz="3200" dirty="0">
                <a:latin typeface="Contrail One"/>
                <a:cs typeface="Arial"/>
              </a:rPr>
              <a:t> le role d </a:t>
            </a:r>
            <a:r>
              <a:rPr lang="en-US" sz="3200" err="1">
                <a:latin typeface="Contrail One"/>
                <a:cs typeface="Arial"/>
              </a:rPr>
              <a:t>administrateur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>
              <a:latin typeface="Contrail One"/>
            </a:endParaRPr>
          </a:p>
        </p:txBody>
      </p:sp>
      <p:pic>
        <p:nvPicPr>
          <p:cNvPr id="29" name="Image 28" descr="admin online - Free animated GIF - PicMix">
            <a:extLst>
              <a:ext uri="{FF2B5EF4-FFF2-40B4-BE49-F238E27FC236}">
                <a16:creationId xmlns:a16="http://schemas.microsoft.com/office/drawing/2014/main" id="{6F1EA683-066D-7E4E-DC5F-CA8F7DE8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01" y="3770014"/>
            <a:ext cx="4752615" cy="3803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DD9BA-DEDB-7749-94D9-8AB36C5CF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9E66D7DF-AE1A-21B1-8D5D-85E90E8E8FBE}"/>
              </a:ext>
            </a:extLst>
          </p:cNvPr>
          <p:cNvSpPr txBox="1"/>
          <p:nvPr/>
        </p:nvSpPr>
        <p:spPr>
          <a:xfrm>
            <a:off x="17863149" y="9546207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8</a:t>
            </a:r>
          </a:p>
        </p:txBody>
      </p:sp>
      <p:pic>
        <p:nvPicPr>
          <p:cNvPr id="4" name="Image 3" descr="Une image contenant texte, capture d’écran, Police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77800095-1D55-677E-5E1F-111E8E12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" t="202" r="50" b="-222"/>
          <a:stretch/>
        </p:blipFill>
        <p:spPr>
          <a:xfrm>
            <a:off x="-1628" y="15490"/>
            <a:ext cx="18312798" cy="1027790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A1A97E1-0390-D1D4-BB29-25DB98D9546A}"/>
              </a:ext>
            </a:extLst>
          </p:cNvPr>
          <p:cNvSpPr txBox="1"/>
          <p:nvPr/>
        </p:nvSpPr>
        <p:spPr>
          <a:xfrm>
            <a:off x="17477117" y="9637862"/>
            <a:ext cx="759125" cy="5832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50" dirty="0">
                <a:solidFill>
                  <a:srgbClr val="7A927E"/>
                </a:solidFill>
                <a:latin typeface="Contrail One"/>
              </a:rPr>
              <a:t>19</a:t>
            </a:r>
            <a:endParaRPr lang="fr-FR" sz="3050" dirty="0">
              <a:latin typeface="Contrail One"/>
            </a:endParaRPr>
          </a:p>
        </p:txBody>
      </p:sp>
    </p:spTree>
    <p:extLst>
      <p:ext uri="{BB962C8B-B14F-4D97-AF65-F5344CB8AC3E}">
        <p14:creationId xmlns:p14="http://schemas.microsoft.com/office/powerpoint/2010/main" val="6314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7746" y="0"/>
            <a:ext cx="8640254" cy="9575526"/>
            <a:chOff x="0" y="0"/>
            <a:chExt cx="2275623" cy="2521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5623" cy="2521949"/>
            </a:xfrm>
            <a:custGeom>
              <a:avLst/>
              <a:gdLst/>
              <a:ahLst/>
              <a:cxnLst/>
              <a:rect l="l" t="t" r="r" b="b"/>
              <a:pathLst>
                <a:path w="2275623" h="2521949">
                  <a:moveTo>
                    <a:pt x="0" y="0"/>
                  </a:moveTo>
                  <a:lnTo>
                    <a:pt x="2275623" y="0"/>
                  </a:lnTo>
                  <a:lnTo>
                    <a:pt x="2275623" y="2521949"/>
                  </a:lnTo>
                  <a:lnTo>
                    <a:pt x="0" y="2521949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75623" cy="2560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98630" y="1109048"/>
            <a:ext cx="7338487" cy="5679455"/>
          </a:xfrm>
          <a:custGeom>
            <a:avLst/>
            <a:gdLst/>
            <a:ahLst/>
            <a:cxnLst/>
            <a:rect l="l" t="t" r="r" b="b"/>
            <a:pathLst>
              <a:path w="733402" h="567600">
                <a:moveTo>
                  <a:pt x="0" y="0"/>
                </a:moveTo>
                <a:lnTo>
                  <a:pt x="733402" y="0"/>
                </a:lnTo>
                <a:lnTo>
                  <a:pt x="733402" y="567600"/>
                </a:lnTo>
                <a:lnTo>
                  <a:pt x="0" y="567600"/>
                </a:lnTo>
                <a:close/>
              </a:path>
            </a:pathLst>
          </a:custGeom>
          <a:blipFill>
            <a:blip r:embed="rId2"/>
            <a:stretch>
              <a:fillRect l="-10635" r="-1063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32848"/>
            <a:ext cx="8619046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Organisation</a:t>
            </a: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de </a:t>
            </a:r>
            <a:r>
              <a:rPr lang="en-US" sz="3850" dirty="0" err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l'Equipe</a:t>
            </a:r>
            <a:endParaRPr lang="en-US" sz="3899" dirty="0" err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703337"/>
            <a:ext cx="8117448" cy="7828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endParaRPr lang="fr-FR" sz="2600" dirty="0">
              <a:latin typeface="Anton"/>
            </a:endParaRPr>
          </a:p>
          <a:p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Notre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équipe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est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composée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de 5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membres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,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répartis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en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fonction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des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tâches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suivantes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:</a:t>
            </a:r>
            <a:endParaRPr lang="en-US" sz="26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</a:rPr>
              <a:t>2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personnes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sont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responsables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de la conception UML </a:t>
            </a:r>
            <a:endParaRPr lang="en-US" sz="26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1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personne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est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chargée</a:t>
            </a:r>
            <a:r>
              <a:rPr lang="en-US" sz="2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de la gestion de la base de 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données </a:t>
            </a:r>
            <a:endParaRPr lang="en-US" sz="26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1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personne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travaille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  <a:sym typeface="Contrail One"/>
              </a:rPr>
              <a:t> sur le backend</a:t>
            </a:r>
            <a:endParaRPr lang="en-US" sz="26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</a:rPr>
              <a:t>1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</a:rPr>
              <a:t>personne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2600" err="1">
                <a:solidFill>
                  <a:srgbClr val="000000"/>
                </a:solidFill>
                <a:latin typeface="Contrail One"/>
                <a:cs typeface="Arial"/>
              </a:rPr>
              <a:t>s'occupe</a:t>
            </a:r>
            <a:r>
              <a:rPr lang="en-US" sz="2600" dirty="0">
                <a:solidFill>
                  <a:srgbClr val="000000"/>
                </a:solidFill>
                <a:latin typeface="Contrail One"/>
                <a:cs typeface="Arial"/>
              </a:rPr>
              <a:t> du frontend</a:t>
            </a:r>
            <a:endParaRPr lang="en-US" sz="26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Contrail On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Contrail One"/>
              <a:cs typeface="Arial"/>
            </a:endParaRPr>
          </a:p>
          <a:p>
            <a:r>
              <a:rPr lang="en-US" sz="2600" dirty="0" err="1">
                <a:latin typeface="Contrail One"/>
                <a:cs typeface="Arial"/>
              </a:rPr>
              <a:t>Chaque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membre</a:t>
            </a:r>
            <a:r>
              <a:rPr lang="en-US" sz="2600" dirty="0">
                <a:latin typeface="Contrail One"/>
                <a:cs typeface="Arial"/>
              </a:rPr>
              <a:t> de </a:t>
            </a:r>
            <a:r>
              <a:rPr lang="en-US" sz="2600" dirty="0" err="1">
                <a:latin typeface="Contrail One"/>
                <a:cs typeface="Arial"/>
              </a:rPr>
              <a:t>l'équipe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est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impliqué</a:t>
            </a:r>
            <a:r>
              <a:rPr lang="en-US" sz="2600" dirty="0">
                <a:latin typeface="Contrail One"/>
                <a:cs typeface="Arial"/>
              </a:rPr>
              <a:t> dans la </a:t>
            </a:r>
            <a:r>
              <a:rPr lang="en-US" sz="2600" dirty="0" err="1">
                <a:latin typeface="Contrail One"/>
                <a:cs typeface="Arial"/>
              </a:rPr>
              <a:t>rédaction</a:t>
            </a:r>
            <a:r>
              <a:rPr lang="en-US" sz="2600" dirty="0">
                <a:latin typeface="Contrail One"/>
                <a:cs typeface="Arial"/>
              </a:rPr>
              <a:t> du rapport technique et la </a:t>
            </a:r>
            <a:r>
              <a:rPr lang="en-US" sz="2600" dirty="0" err="1">
                <a:latin typeface="Contrail One"/>
                <a:cs typeface="Arial"/>
              </a:rPr>
              <a:t>création</a:t>
            </a:r>
            <a:r>
              <a:rPr lang="en-US" sz="2600" dirty="0">
                <a:latin typeface="Contrail One"/>
                <a:cs typeface="Arial"/>
              </a:rPr>
              <a:t> du PowerPoint de </a:t>
            </a:r>
            <a:r>
              <a:rPr lang="en-US" sz="2600" dirty="0" err="1">
                <a:latin typeface="Contrail One"/>
                <a:cs typeface="Arial"/>
              </a:rPr>
              <a:t>présentation</a:t>
            </a:r>
            <a:r>
              <a:rPr lang="en-US" sz="2600" dirty="0">
                <a:latin typeface="Contrail One"/>
                <a:cs typeface="Arial"/>
              </a:rPr>
              <a:t>. Nous </a:t>
            </a:r>
            <a:r>
              <a:rPr lang="en-US" sz="2600" dirty="0" err="1">
                <a:latin typeface="Contrail One"/>
                <a:cs typeface="Arial"/>
              </a:rPr>
              <a:t>organisons</a:t>
            </a:r>
            <a:r>
              <a:rPr lang="en-US" sz="2600" dirty="0">
                <a:latin typeface="Contrail One"/>
                <a:cs typeface="Arial"/>
              </a:rPr>
              <a:t> des </a:t>
            </a:r>
            <a:r>
              <a:rPr lang="en-US" sz="2600" dirty="0" err="1">
                <a:latin typeface="Contrail One"/>
                <a:cs typeface="Arial"/>
              </a:rPr>
              <a:t>réunions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régulières</a:t>
            </a:r>
            <a:r>
              <a:rPr lang="en-US" sz="2600" dirty="0">
                <a:latin typeface="Contrail One"/>
                <a:cs typeface="Arial"/>
              </a:rPr>
              <a:t> (meets) après </a:t>
            </a:r>
            <a:r>
              <a:rPr lang="en-US" sz="2600" dirty="0" err="1">
                <a:latin typeface="Contrail One"/>
                <a:cs typeface="Arial"/>
              </a:rPr>
              <a:t>chaque</a:t>
            </a:r>
            <a:r>
              <a:rPr lang="en-US" sz="2600" dirty="0">
                <a:latin typeface="Contrail One"/>
                <a:cs typeface="Arial"/>
              </a:rPr>
              <a:t> étape </a:t>
            </a:r>
            <a:r>
              <a:rPr lang="en-US" sz="2600" dirty="0" err="1">
                <a:latin typeface="Contrail One"/>
                <a:cs typeface="Arial"/>
              </a:rPr>
              <a:t>importante</a:t>
            </a:r>
            <a:r>
              <a:rPr lang="en-US" sz="2600" dirty="0">
                <a:latin typeface="Contrail One"/>
                <a:cs typeface="Arial"/>
              </a:rPr>
              <a:t> pour </a:t>
            </a:r>
            <a:r>
              <a:rPr lang="en-US" sz="2600" dirty="0" err="1">
                <a:latin typeface="Contrail One"/>
                <a:cs typeface="Arial"/>
              </a:rPr>
              <a:t>discuter</a:t>
            </a:r>
            <a:r>
              <a:rPr lang="en-US" sz="2600" dirty="0">
                <a:latin typeface="Contrail One"/>
                <a:cs typeface="Arial"/>
              </a:rPr>
              <a:t> des </a:t>
            </a:r>
            <a:r>
              <a:rPr lang="en-US" sz="2600" dirty="0" err="1">
                <a:latin typeface="Contrail One"/>
                <a:cs typeface="Arial"/>
              </a:rPr>
              <a:t>avancées</a:t>
            </a:r>
            <a:r>
              <a:rPr lang="en-US" sz="2600" dirty="0">
                <a:latin typeface="Contrail One"/>
                <a:cs typeface="Arial"/>
              </a:rPr>
              <a:t>, des </a:t>
            </a:r>
            <a:r>
              <a:rPr lang="en-US" sz="2600" dirty="0" err="1">
                <a:latin typeface="Contrail One"/>
                <a:cs typeface="Arial"/>
              </a:rPr>
              <a:t>problèmes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rencontrés</a:t>
            </a:r>
            <a:r>
              <a:rPr lang="en-US" sz="2600" dirty="0">
                <a:latin typeface="Contrail One"/>
                <a:cs typeface="Arial"/>
              </a:rPr>
              <a:t> et des </a:t>
            </a:r>
            <a:r>
              <a:rPr lang="en-US" sz="2600" dirty="0" err="1">
                <a:latin typeface="Contrail One"/>
                <a:cs typeface="Arial"/>
              </a:rPr>
              <a:t>décisions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prises</a:t>
            </a:r>
            <a:r>
              <a:rPr lang="en-US" sz="2600" dirty="0">
                <a:latin typeface="Contrail One"/>
                <a:cs typeface="Arial"/>
              </a:rPr>
              <a:t>. </a:t>
            </a:r>
            <a:r>
              <a:rPr lang="en-US" sz="2600" dirty="0" err="1">
                <a:latin typeface="Contrail One"/>
                <a:cs typeface="Arial"/>
              </a:rPr>
              <a:t>Ces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réunions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permettent</a:t>
            </a:r>
            <a:r>
              <a:rPr lang="en-US" sz="2600" dirty="0">
                <a:latin typeface="Contrail One"/>
                <a:cs typeface="Arial"/>
              </a:rPr>
              <a:t> de </a:t>
            </a:r>
            <a:r>
              <a:rPr lang="en-US" sz="2600" dirty="0" err="1">
                <a:latin typeface="Contrail One"/>
                <a:cs typeface="Arial"/>
              </a:rPr>
              <a:t>maintenir</a:t>
            </a:r>
            <a:r>
              <a:rPr lang="en-US" sz="2600" dirty="0">
                <a:latin typeface="Contrail One"/>
                <a:cs typeface="Arial"/>
              </a:rPr>
              <a:t> </a:t>
            </a:r>
            <a:r>
              <a:rPr lang="en-US" sz="2600" dirty="0" err="1">
                <a:latin typeface="Contrail One"/>
                <a:cs typeface="Arial"/>
              </a:rPr>
              <a:t>une</a:t>
            </a:r>
            <a:r>
              <a:rPr lang="en-US" sz="2600" dirty="0">
                <a:latin typeface="Contrail One"/>
                <a:cs typeface="Arial"/>
              </a:rPr>
              <a:t> bonne coordination et de documenter les conclusions dans le rapport.</a:t>
            </a:r>
          </a:p>
          <a:p>
            <a:pPr>
              <a:lnSpc>
                <a:spcPts val="4059"/>
              </a:lnSpc>
            </a:pPr>
            <a:endParaRPr lang="en-US" sz="2850" dirty="0">
              <a:latin typeface="Contrail One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16463" y="9518376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20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CF34BD1-0B72-A18F-C30C-6FB7A9149458}"/>
              </a:ext>
            </a:extLst>
          </p:cNvPr>
          <p:cNvSpPr txBox="1"/>
          <p:nvPr/>
        </p:nvSpPr>
        <p:spPr>
          <a:xfrm>
            <a:off x="547777" y="9400636"/>
            <a:ext cx="109167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le tableau de bord du DGE (admin) avec la gestion des </a:t>
            </a:r>
            <a:r>
              <a:rPr lang="en-US" sz="2400" dirty="0" err="1">
                <a:latin typeface="Contrail One"/>
                <a:cs typeface="Arial"/>
              </a:rPr>
              <a:t>parrainages</a:t>
            </a:r>
            <a:r>
              <a:rPr lang="en-US" sz="2400" dirty="0">
                <a:latin typeface="Contrail One"/>
                <a:cs typeface="Arial"/>
              </a:rPr>
              <a:t>.</a:t>
            </a:r>
            <a:endParaRPr lang="en-US" sz="2400" dirty="0">
              <a:latin typeface="Contrail One"/>
            </a:endParaRPr>
          </a:p>
        </p:txBody>
      </p:sp>
      <p:pic>
        <p:nvPicPr>
          <p:cNvPr id="3" name="Image 2" descr="Une image contenant texte, arbre, capture d’écran, personne&#10;&#10;Le contenu généré par l’IA peut être incorrect.">
            <a:extLst>
              <a:ext uri="{FF2B5EF4-FFF2-40B4-BE49-F238E27FC236}">
                <a16:creationId xmlns:a16="http://schemas.microsoft.com/office/drawing/2014/main" id="{94677AAC-8B07-3A80-2F25-AE78871F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3" y="-5211"/>
            <a:ext cx="18309565" cy="9197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404" y="9191516"/>
            <a:ext cx="15586052" cy="1032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400" dirty="0">
                <a:latin typeface="Contrail One"/>
                <a:cs typeface="Arial"/>
              </a:rPr>
              <a:t>La page pour la </a:t>
            </a:r>
            <a:r>
              <a:rPr lang="en-US" sz="2400" dirty="0" err="1">
                <a:latin typeface="Contrail One"/>
                <a:cs typeface="Arial"/>
              </a:rPr>
              <a:t>liste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</a:p>
          <a:p>
            <a:pPr algn="ctr">
              <a:lnSpc>
                <a:spcPts val="4181"/>
              </a:lnSpc>
            </a:pPr>
            <a:endParaRPr lang="en-US" sz="2986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21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AAE3B2D5-BEF8-F5CA-4457-0464D133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7727"/>
            <a:ext cx="18287999" cy="9008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22</a:t>
            </a:r>
          </a:p>
        </p:txBody>
      </p:sp>
      <p:pic>
        <p:nvPicPr>
          <p:cNvPr id="3" name="Image 2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2515DEC5-8F3C-8340-9ECB-D955BB8E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" y="4314"/>
            <a:ext cx="18266432" cy="917850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B9167EF-5A00-EB9A-0E28-779CF45AC7C5}"/>
              </a:ext>
            </a:extLst>
          </p:cNvPr>
          <p:cNvSpPr txBox="1"/>
          <p:nvPr/>
        </p:nvSpPr>
        <p:spPr>
          <a:xfrm>
            <a:off x="3782683" y="9292806"/>
            <a:ext cx="7487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</a:rPr>
              <a:t>La page pour les details de </a:t>
            </a:r>
            <a:r>
              <a:rPr lang="en-US" sz="2400" dirty="0" err="1">
                <a:latin typeface="Contrail One"/>
              </a:rPr>
              <a:t>l'un</a:t>
            </a:r>
            <a:r>
              <a:rPr lang="en-US" sz="2400" dirty="0">
                <a:latin typeface="Contrail One"/>
              </a:rPr>
              <a:t> des </a:t>
            </a:r>
            <a:r>
              <a:rPr lang="en-US" sz="2400" dirty="0" err="1">
                <a:latin typeface="Contrail One"/>
              </a:rPr>
              <a:t>candidats</a:t>
            </a:r>
            <a:r>
              <a:rPr lang="fr-FR" sz="2400" dirty="0">
                <a:latin typeface="Contrail One"/>
              </a:rPr>
              <a:t>​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E6384D-197E-954F-13BE-76AF6194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8C3D7514-56E6-3BB1-6F91-825921DAA2A1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0FF408C-7509-7A59-564B-5585547BB74C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23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984C03-A3C0-0B0C-FF90-31CE5E63F7D1}"/>
              </a:ext>
            </a:extLst>
          </p:cNvPr>
          <p:cNvSpPr txBox="1"/>
          <p:nvPr/>
        </p:nvSpPr>
        <p:spPr>
          <a:xfrm>
            <a:off x="2553418" y="9055580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La page pour les </a:t>
            </a:r>
            <a:r>
              <a:rPr lang="en-US" sz="3200" dirty="0" err="1">
                <a:latin typeface="Contrail One"/>
                <a:cs typeface="Arial"/>
              </a:rPr>
              <a:t>statistiques</a:t>
            </a:r>
            <a:r>
              <a:rPr lang="en-US" sz="3200" dirty="0">
                <a:latin typeface="Contrail One"/>
                <a:cs typeface="Arial"/>
              </a:rPr>
              <a:t> des </a:t>
            </a:r>
            <a:r>
              <a:rPr lang="en-US" sz="3200" dirty="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 de </a:t>
            </a:r>
            <a:r>
              <a:rPr lang="en-US" sz="3200" dirty="0" err="1">
                <a:latin typeface="Contrail One"/>
                <a:cs typeface="Arial"/>
              </a:rPr>
              <a:t>chaque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</a:endParaRPr>
          </a:p>
        </p:txBody>
      </p:sp>
      <p:pic>
        <p:nvPicPr>
          <p:cNvPr id="6" name="Image 5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B30A8EB0-AC5A-5BF8-8A2F-505EEF55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4313"/>
            <a:ext cx="18287999" cy="88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6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DE7F6-FE47-12C0-C30F-86E846E3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02CF5A4-AA85-371C-FE75-F26CA71519D8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1780355-1E9D-D15A-EC20-110886C59A11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FF9CB1-C89C-34A1-4574-602E4663D74E}"/>
              </a:ext>
            </a:extLst>
          </p:cNvPr>
          <p:cNvSpPr txBox="1"/>
          <p:nvPr/>
        </p:nvSpPr>
        <p:spPr>
          <a:xfrm>
            <a:off x="2553418" y="9055580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La page pour les </a:t>
            </a:r>
            <a:r>
              <a:rPr lang="en-US" sz="3200" dirty="0" err="1">
                <a:latin typeface="Contrail One"/>
                <a:cs typeface="Arial"/>
              </a:rPr>
              <a:t>statistiques</a:t>
            </a:r>
            <a:r>
              <a:rPr lang="en-US" sz="3200" dirty="0">
                <a:latin typeface="Contrail One"/>
                <a:cs typeface="Arial"/>
              </a:rPr>
              <a:t> des </a:t>
            </a:r>
            <a:r>
              <a:rPr lang="en-US" sz="3200" dirty="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 de </a:t>
            </a:r>
            <a:r>
              <a:rPr lang="en-US" sz="3200" dirty="0" err="1">
                <a:latin typeface="Contrail One"/>
                <a:cs typeface="Arial"/>
              </a:rPr>
              <a:t>chaque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</a:endParaRPr>
          </a:p>
        </p:txBody>
      </p:sp>
      <p:pic>
        <p:nvPicPr>
          <p:cNvPr id="2" name="Image 1" descr="Une image contenant texte, capture d’écran, Tracé, nombre&#10;&#10;Le contenu généré par l’IA peut être incorrect.">
            <a:extLst>
              <a:ext uri="{FF2B5EF4-FFF2-40B4-BE49-F238E27FC236}">
                <a16:creationId xmlns:a16="http://schemas.microsoft.com/office/drawing/2014/main" id="{C71F6B96-4A52-1CCE-468D-C18C10B6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-2965"/>
            <a:ext cx="18288000" cy="88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820B3-C528-93FB-EE9B-13DCC16E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A2708822-C07A-FCA9-63D2-516B7330FE5A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F3F3C0-E6C9-78C0-169D-E3555656DDC3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0B6C10-6BE1-3320-2C89-B6899B9F7F96}"/>
              </a:ext>
            </a:extLst>
          </p:cNvPr>
          <p:cNvSpPr txBox="1"/>
          <p:nvPr/>
        </p:nvSpPr>
        <p:spPr>
          <a:xfrm>
            <a:off x="1755475" y="9206542"/>
            <a:ext cx="1384970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Et la page pour </a:t>
            </a:r>
            <a:r>
              <a:rPr lang="en-US" sz="2800" err="1">
                <a:latin typeface="Contrail One"/>
                <a:cs typeface="Arial"/>
              </a:rPr>
              <a:t>definir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err="1">
                <a:latin typeface="Contrail One"/>
                <a:cs typeface="Arial"/>
              </a:rPr>
              <a:t>l’ouverture</a:t>
            </a:r>
            <a:r>
              <a:rPr lang="en-US" sz="2800" dirty="0">
                <a:latin typeface="Contrail One"/>
                <a:cs typeface="Arial"/>
              </a:rPr>
              <a:t> et la fermeture des </a:t>
            </a:r>
            <a:r>
              <a:rPr lang="en-US" sz="2800" err="1">
                <a:latin typeface="Contrail One"/>
                <a:cs typeface="Arial"/>
              </a:rPr>
              <a:t>parrainages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err="1">
                <a:latin typeface="Contrail One"/>
                <a:cs typeface="Arial"/>
              </a:rPr>
              <a:t>gerer</a:t>
            </a:r>
            <a:r>
              <a:rPr lang="en-US" sz="2800" dirty="0">
                <a:latin typeface="Contrail One"/>
                <a:cs typeface="Arial"/>
              </a:rPr>
              <a:t> par le </a:t>
            </a:r>
            <a:r>
              <a:rPr lang="en-US" sz="2800" err="1">
                <a:latin typeface="Contrail One"/>
                <a:cs typeface="Arial"/>
              </a:rPr>
              <a:t>membre</a:t>
            </a:r>
            <a:r>
              <a:rPr lang="en-US" sz="2800" dirty="0">
                <a:latin typeface="Contrail One"/>
                <a:cs typeface="Arial"/>
              </a:rPr>
              <a:t> de la </a:t>
            </a:r>
            <a:r>
              <a:rPr lang="en-US" sz="2800" err="1">
                <a:latin typeface="Contrail One"/>
                <a:cs typeface="Arial"/>
              </a:rPr>
              <a:t>dge</a:t>
            </a:r>
            <a:r>
              <a:rPr lang="en-US" sz="2800" dirty="0">
                <a:latin typeface="Contrail One"/>
                <a:cs typeface="Arial"/>
              </a:rPr>
              <a:t>.</a:t>
            </a:r>
            <a:endParaRPr lang="en-US" sz="2800">
              <a:latin typeface="Contrail One"/>
            </a:endParaRPr>
          </a:p>
        </p:txBody>
      </p:sp>
      <p:pic>
        <p:nvPicPr>
          <p:cNvPr id="4" name="Image 3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2CBA864-B664-8AE1-5176-378098DB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4314"/>
            <a:ext cx="18287998" cy="902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8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B4CD6-3729-3A37-DD64-FDEEE2D16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46B8A31-F5C8-8AB7-D799-5F502E4C99A1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C8F1A7B-7080-417E-0CE6-7D1C0B616185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26</a:t>
            </a: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7FFCDFAF-7D61-84AF-14C8-160912989C98}"/>
              </a:ext>
            </a:extLst>
          </p:cNvPr>
          <p:cNvSpPr txBox="1"/>
          <p:nvPr/>
        </p:nvSpPr>
        <p:spPr>
          <a:xfrm>
            <a:off x="439947" y="8990881"/>
            <a:ext cx="1100299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ntrail One"/>
              </a:rPr>
              <a:t>La page pour </a:t>
            </a:r>
            <a:r>
              <a:rPr lang="en-US" sz="2400" dirty="0" err="1">
                <a:latin typeface="Contrail One"/>
              </a:rPr>
              <a:t>l'ajout</a:t>
            </a:r>
            <a:r>
              <a:rPr lang="en-US" sz="2400" dirty="0">
                <a:latin typeface="Contrail One"/>
              </a:rPr>
              <a:t> d’ un </a:t>
            </a:r>
            <a:r>
              <a:rPr lang="en-US" sz="2400" dirty="0" err="1">
                <a:latin typeface="Contrail One"/>
              </a:rPr>
              <a:t>candidat</a:t>
            </a:r>
            <a:r>
              <a:rPr lang="en-US" sz="2400" dirty="0">
                <a:latin typeface="Contrail One"/>
              </a:rPr>
              <a:t> pour </a:t>
            </a:r>
            <a:r>
              <a:rPr lang="en-US" sz="2400" dirty="0" err="1">
                <a:latin typeface="Contrail One"/>
              </a:rPr>
              <a:t>cela</a:t>
            </a:r>
            <a:r>
              <a:rPr lang="en-US" sz="2400" dirty="0">
                <a:latin typeface="Contrail One"/>
              </a:rPr>
              <a:t> il </a:t>
            </a:r>
            <a:r>
              <a:rPr lang="en-US" sz="2400" dirty="0" err="1">
                <a:latin typeface="Contrail One"/>
              </a:rPr>
              <a:t>devra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renseigner</a:t>
            </a:r>
            <a:r>
              <a:rPr lang="en-US" sz="2400" dirty="0">
                <a:latin typeface="Contrail One"/>
              </a:rPr>
              <a:t> son </a:t>
            </a:r>
            <a:r>
              <a:rPr lang="en-US" sz="2400" dirty="0" err="1">
                <a:latin typeface="Contrail One"/>
              </a:rPr>
              <a:t>numero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d’electeur</a:t>
            </a:r>
            <a:r>
              <a:rPr lang="en-US" sz="2400" dirty="0">
                <a:latin typeface="Contrail One"/>
              </a:rPr>
              <a:t> qui </a:t>
            </a:r>
            <a:r>
              <a:rPr lang="en-US" sz="2400" dirty="0" err="1">
                <a:latin typeface="Contrail One"/>
              </a:rPr>
              <a:t>va</a:t>
            </a:r>
            <a:r>
              <a:rPr lang="en-US" sz="2400" dirty="0">
                <a:latin typeface="Contrail One"/>
              </a:rPr>
              <a:t> </a:t>
            </a:r>
            <a:r>
              <a:rPr lang="en-US" sz="2400" dirty="0" err="1">
                <a:latin typeface="Contrail One"/>
              </a:rPr>
              <a:t>etre</a:t>
            </a:r>
            <a:r>
              <a:rPr lang="en-US" sz="2400" dirty="0">
                <a:latin typeface="Contrail One"/>
              </a:rPr>
              <a:t> verifier a travers le </a:t>
            </a:r>
            <a:r>
              <a:rPr lang="en-US" sz="2400" dirty="0" err="1">
                <a:latin typeface="Contrail One"/>
              </a:rPr>
              <a:t>fichier</a:t>
            </a:r>
            <a:r>
              <a:rPr lang="en-US" sz="2400" dirty="0">
                <a:latin typeface="Contrail One"/>
              </a:rPr>
              <a:t> csv </a:t>
            </a:r>
            <a:r>
              <a:rPr lang="en-US" sz="2400" dirty="0" err="1">
                <a:latin typeface="Contrail One"/>
              </a:rPr>
              <a:t>avant</a:t>
            </a:r>
            <a:r>
              <a:rPr lang="en-US" sz="2400" dirty="0">
                <a:latin typeface="Contrail One"/>
              </a:rPr>
              <a:t> de </a:t>
            </a:r>
            <a:r>
              <a:rPr lang="en-US" sz="2400" dirty="0" err="1">
                <a:latin typeface="Contrail One"/>
              </a:rPr>
              <a:t>pouvoir</a:t>
            </a:r>
            <a:r>
              <a:rPr lang="en-US" sz="2400" dirty="0">
                <a:latin typeface="Contrail One"/>
              </a:rPr>
              <a:t> continuer.</a:t>
            </a:r>
            <a:endParaRPr lang="fr-FR" dirty="0"/>
          </a:p>
        </p:txBody>
      </p:sp>
      <p:pic>
        <p:nvPicPr>
          <p:cNvPr id="7" name="Image 6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7C2898D2-F2D6-2D15-ABA2-1B30A4F0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9075"/>
            <a:ext cx="18266433" cy="882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9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34664-39C3-A261-3C37-34BBD1E09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0397C0F-2F17-51B1-02FD-7CD951D5776E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D716035-0DBF-6250-6903-C8873D1FE656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27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B27536-9437-7391-061E-C2757818B319}"/>
              </a:ext>
            </a:extLst>
          </p:cNvPr>
          <p:cNvSpPr txBox="1"/>
          <p:nvPr/>
        </p:nvSpPr>
        <p:spPr>
          <a:xfrm>
            <a:off x="3178833" y="8861485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 La page pour uploader le </a:t>
            </a:r>
            <a:r>
              <a:rPr lang="en-US" sz="2800" dirty="0" err="1">
                <a:latin typeface="Contrail One"/>
                <a:cs typeface="Arial"/>
              </a:rPr>
              <a:t>fichier</a:t>
            </a:r>
            <a:r>
              <a:rPr lang="en-US" sz="2800" dirty="0">
                <a:latin typeface="Contrail One"/>
                <a:cs typeface="Arial"/>
              </a:rPr>
              <a:t> electoral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Image 1" descr="Une image contenant texte, capture d’écran, logiciel, Système d’exploitation&#10;&#10;Le contenu généré par l’IA peut être incorrect.">
            <a:extLst>
              <a:ext uri="{FF2B5EF4-FFF2-40B4-BE49-F238E27FC236}">
                <a16:creationId xmlns:a16="http://schemas.microsoft.com/office/drawing/2014/main" id="{DA641394-1E32-D5FE-9E5C-86378A2C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3" y="6559"/>
            <a:ext cx="18309566" cy="86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0360C-33A5-21EC-35C4-FF8BA1D90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16EE09-2323-D14B-E7C4-1082B1D51250}"/>
              </a:ext>
            </a:extLst>
          </p:cNvPr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E56C606-EF98-CAD9-2BCE-E3D5D4AF4CD2}"/>
                </a:ext>
              </a:extLst>
            </p:cNvPr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35DC89-1995-23D1-28BB-78083FD3885C}"/>
                </a:ext>
              </a:extLst>
            </p:cNvPr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F19901A-5B88-5F0B-D1E1-E3FDF2582A12}"/>
              </a:ext>
            </a:extLst>
          </p:cNvPr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566E583-DA2D-A61F-3857-DCB76073C2F9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1DC044D-5701-55B0-BBF9-6561E793C617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4AE4E9AA-5732-F6E6-69B7-F3A0DE92C27D}"/>
              </a:ext>
            </a:extLst>
          </p:cNvPr>
          <p:cNvSpPr txBox="1"/>
          <p:nvPr/>
        </p:nvSpPr>
        <p:spPr>
          <a:xfrm>
            <a:off x="2010159" y="828075"/>
            <a:ext cx="12910371" cy="137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IV.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endParaRPr lang="fr-FR" sz="3200">
              <a:latin typeface="Contrail On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0ED861B-A55F-7419-381E-24BB70BC73EF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28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BAC11D4-F8F3-D445-EE51-4011EC89B4D6}"/>
              </a:ext>
            </a:extLst>
          </p:cNvPr>
          <p:cNvSpPr txBox="1"/>
          <p:nvPr/>
        </p:nvSpPr>
        <p:spPr>
          <a:xfrm>
            <a:off x="7772400" y="4914900"/>
            <a:ext cx="9471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dirty="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des </a:t>
            </a:r>
            <a:r>
              <a:rPr lang="en-US" sz="3200" dirty="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5" name="Image 4" descr="Article: Poor background check experience lowers candidate joining  prospects — People Matters">
            <a:extLst>
              <a:ext uri="{FF2B5EF4-FFF2-40B4-BE49-F238E27FC236}">
                <a16:creationId xmlns:a16="http://schemas.microsoft.com/office/drawing/2014/main" id="{762A907C-CBB8-EC2A-1F65-DA517FDC0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98" y="4350409"/>
            <a:ext cx="3282350" cy="23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90082-F4ED-8ACA-A42A-0845376E5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C19F7F85-B410-F01B-5AB7-5D6B481802C6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6EE634-CD5E-D2DF-C0CF-854DFB9BECBA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29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CFFE361-6219-3573-5F2A-0067E8967BD0}"/>
              </a:ext>
            </a:extLst>
          </p:cNvPr>
          <p:cNvSpPr txBox="1"/>
          <p:nvPr/>
        </p:nvSpPr>
        <p:spPr>
          <a:xfrm>
            <a:off x="7729268" y="8775222"/>
            <a:ext cx="951493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latin typeface="Contrail One"/>
              <a:cs typeface="Arial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Image 1" descr="Une image contenant texte, capture d’écran, logiciel, arbre&#10;&#10;Le contenu généré par l’IA peut être incorrect.">
            <a:extLst>
              <a:ext uri="{FF2B5EF4-FFF2-40B4-BE49-F238E27FC236}">
                <a16:creationId xmlns:a16="http://schemas.microsoft.com/office/drawing/2014/main" id="{0189B20B-0FA3-0047-90CA-FA8B530D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-208831"/>
            <a:ext cx="18287999" cy="919503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40C3DAE-7EFD-36AA-90A8-EC00F04B5B80}"/>
              </a:ext>
            </a:extLst>
          </p:cNvPr>
          <p:cNvSpPr txBox="1"/>
          <p:nvPr/>
        </p:nvSpPr>
        <p:spPr>
          <a:xfrm>
            <a:off x="1324155" y="9314372"/>
            <a:ext cx="113049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trail One"/>
              </a:rPr>
              <a:t>La page pour le tableau de bord du DGE (admin) avec la gestion des parrainages.</a:t>
            </a:r>
            <a:r>
              <a:rPr lang="fr-FR" sz="2400">
                <a:latin typeface="Contrail One"/>
              </a:rPr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30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884056" y="2325920"/>
            <a:ext cx="10492916" cy="6975512"/>
            <a:chOff x="0" y="0"/>
            <a:chExt cx="1222655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2655" cy="812800"/>
            </a:xfrm>
            <a:custGeom>
              <a:avLst/>
              <a:gdLst/>
              <a:ahLst/>
              <a:cxnLst/>
              <a:rect l="l" t="t" r="r" b="b"/>
              <a:pathLst>
                <a:path w="1222655" h="812800">
                  <a:moveTo>
                    <a:pt x="114323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733382"/>
                  </a:lnTo>
                  <a:cubicBezTo>
                    <a:pt x="43699" y="733382"/>
                    <a:pt x="79418" y="768721"/>
                    <a:pt x="79418" y="812800"/>
                  </a:cubicBezTo>
                  <a:lnTo>
                    <a:pt x="1143236" y="812800"/>
                  </a:lnTo>
                  <a:cubicBezTo>
                    <a:pt x="1143236" y="769101"/>
                    <a:pt x="1178575" y="733382"/>
                    <a:pt x="1222655" y="733382"/>
                  </a:cubicBezTo>
                  <a:lnTo>
                    <a:pt x="1222655" y="79418"/>
                  </a:lnTo>
                  <a:cubicBezTo>
                    <a:pt x="1178955" y="79418"/>
                    <a:pt x="1143236" y="44079"/>
                    <a:pt x="1143236" y="0"/>
                  </a:cubicBez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8100" y="0"/>
              <a:ext cx="1146455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24087" y="4567842"/>
            <a:ext cx="10015658" cy="2494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Le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projet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est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divisé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en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plusieurs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phases,</a:t>
            </a:r>
            <a:endParaRPr lang="fr-FR" sz="4800" dirty="0">
              <a:solidFill>
                <a:srgbClr val="000000"/>
              </a:solidFill>
              <a:latin typeface="Contrail One"/>
              <a:ea typeface="+mn-lt"/>
              <a:cs typeface="Arial"/>
              <a:sym typeface="Times New Roman"/>
            </a:endParaRPr>
          </a:p>
          <a:p>
            <a:pPr>
              <a:lnSpc>
                <a:spcPts val="3779"/>
              </a:lnSpc>
            </a:pPr>
            <a:endParaRPr lang="en-US" sz="4800" dirty="0">
              <a:solidFill>
                <a:srgbClr val="000000"/>
              </a:solidFill>
              <a:latin typeface="Contrail One"/>
              <a:ea typeface="+mn-lt"/>
              <a:cs typeface="Arial"/>
              <a:sym typeface="Times New Roman"/>
            </a:endParaRPr>
          </a:p>
          <a:p>
            <a:pPr>
              <a:lnSpc>
                <a:spcPts val="3779"/>
              </a:lnSpc>
            </a:pP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 avec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une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deadline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fixée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au Mars</a:t>
            </a:r>
            <a:endParaRPr lang="fr-FR" sz="4800" dirty="0">
              <a:solidFill>
                <a:srgbClr val="000000"/>
              </a:solidFill>
              <a:latin typeface="Contrail One"/>
              <a:ea typeface="+mn-lt"/>
              <a:cs typeface="Arial"/>
            </a:endParaRPr>
          </a:p>
          <a:p>
            <a:pPr>
              <a:lnSpc>
                <a:spcPts val="3779"/>
              </a:lnSpc>
            </a:pPr>
            <a:endParaRPr lang="en-US" sz="4800" dirty="0">
              <a:solidFill>
                <a:srgbClr val="000000"/>
              </a:solidFill>
              <a:latin typeface="Contrail One"/>
              <a:ea typeface="+mn-lt"/>
              <a:cs typeface="Arial"/>
              <a:sym typeface="Times New Roman"/>
            </a:endParaRPr>
          </a:p>
          <a:p>
            <a:pPr>
              <a:lnSpc>
                <a:spcPts val="3779"/>
              </a:lnSpc>
            </a:pP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2025. </a:t>
            </a:r>
            <a:r>
              <a:rPr lang="en-US" sz="4800" dirty="0" err="1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Voici</a:t>
            </a:r>
            <a:r>
              <a:rPr lang="en-US" sz="4800" dirty="0">
                <a:solidFill>
                  <a:srgbClr val="000000"/>
                </a:solidFill>
                <a:latin typeface="Contrail One"/>
                <a:ea typeface="+mn-lt"/>
                <a:cs typeface="Arial"/>
                <a:sym typeface="Times New Roman"/>
              </a:rPr>
              <a:t> un aperçu du planning :</a:t>
            </a:r>
            <a:endParaRPr lang="fr-FR" sz="4800">
              <a:latin typeface="Contrail On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024A7714-D249-3912-A0B6-1FEBFCD3A1FF}"/>
              </a:ext>
            </a:extLst>
          </p:cNvPr>
          <p:cNvGrpSpPr/>
          <p:nvPr/>
        </p:nvGrpSpPr>
        <p:grpSpPr>
          <a:xfrm>
            <a:off x="2202855" y="567419"/>
            <a:ext cx="14808853" cy="1498488"/>
            <a:chOff x="0" y="-38100"/>
            <a:chExt cx="3559477" cy="39466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BED60E6-B55D-AB5D-B46A-3A295E1A0CA5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EAAC7025-5492-818A-3E1F-2DB885E6516E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2441480" y="892773"/>
            <a:ext cx="1720201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buAutoNum type="romanUcPeriod"/>
            </a:pPr>
            <a:r>
              <a:rPr lang="en-US" sz="5400" u="sng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Le planning de </a:t>
            </a:r>
            <a:r>
              <a:rPr lang="en-US" sz="5400" u="sng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réalisation</a:t>
            </a:r>
            <a:r>
              <a:rPr lang="en-US" sz="5400" u="sng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 et la </a:t>
            </a:r>
            <a:r>
              <a:rPr lang="en-US" sz="5400" u="sng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stratégie</a:t>
            </a:r>
            <a:r>
              <a:rPr lang="en-US" sz="5400" u="sng" dirty="0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 </a:t>
            </a:r>
            <a:r>
              <a:rPr lang="en-US" sz="5400" u="sng" err="1">
                <a:solidFill>
                  <a:srgbClr val="000000"/>
                </a:solidFill>
                <a:latin typeface="Contrail One"/>
                <a:ea typeface="+mn-lt"/>
                <a:cs typeface="+mn-lt"/>
                <a:sym typeface="Times New Roman Bold"/>
              </a:rPr>
              <a:t>utilisée</a:t>
            </a:r>
            <a:endParaRPr lang="en-US" sz="5400" u="sng">
              <a:latin typeface="Contrail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4354E-ACF7-4CA2-961A-81E503F8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2315C89A-8F88-79B4-A7BA-20E8DDBA9627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30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0B71F26-37E9-9EEA-1842-0135268BC632}"/>
              </a:ext>
            </a:extLst>
          </p:cNvPr>
          <p:cNvSpPr txBox="1"/>
          <p:nvPr/>
        </p:nvSpPr>
        <p:spPr>
          <a:xfrm>
            <a:off x="3674854" y="8926183"/>
            <a:ext cx="992468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ea typeface="+mn-lt"/>
                <a:cs typeface="+mn-lt"/>
              </a:rPr>
              <a:t>La page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d’authentification</a:t>
            </a:r>
            <a:r>
              <a:rPr lang="en-US" sz="2800" dirty="0">
                <a:latin typeface="Contrail One"/>
                <a:ea typeface="+mn-lt"/>
                <a:cs typeface="+mn-lt"/>
              </a:rPr>
              <a:t> du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candidat</a:t>
            </a:r>
            <a:r>
              <a:rPr lang="en-US" sz="2800" dirty="0">
                <a:latin typeface="Contrail One"/>
                <a:ea typeface="+mn-lt"/>
                <a:cs typeface="+mn-lt"/>
              </a:rPr>
              <a:t> pour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cela</a:t>
            </a:r>
            <a:r>
              <a:rPr lang="en-US" sz="2800" dirty="0">
                <a:latin typeface="Contrail One"/>
                <a:ea typeface="+mn-lt"/>
                <a:cs typeface="+mn-lt"/>
              </a:rPr>
              <a:t> le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candidat</a:t>
            </a:r>
            <a:r>
              <a:rPr lang="en-US" sz="2800" dirty="0">
                <a:latin typeface="Contrail One"/>
                <a:ea typeface="+mn-lt"/>
                <a:cs typeface="+mn-lt"/>
              </a:rPr>
              <a:t>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devra</a:t>
            </a:r>
            <a:r>
              <a:rPr lang="en-US" sz="2800" dirty="0">
                <a:latin typeface="Contrail One"/>
                <a:ea typeface="+mn-lt"/>
                <a:cs typeface="+mn-lt"/>
              </a:rPr>
              <a:t> se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renseigner</a:t>
            </a:r>
            <a:r>
              <a:rPr lang="en-US" sz="2800" dirty="0">
                <a:latin typeface="Contrail One"/>
                <a:ea typeface="+mn-lt"/>
                <a:cs typeface="+mn-lt"/>
              </a:rPr>
              <a:t> son email et son code </a:t>
            </a:r>
            <a:r>
              <a:rPr lang="en-US" sz="2800" dirty="0" err="1">
                <a:latin typeface="Contrail One"/>
                <a:ea typeface="+mn-lt"/>
                <a:cs typeface="+mn-lt"/>
              </a:rPr>
              <a:t>d’authentification</a:t>
            </a:r>
            <a:r>
              <a:rPr lang="en-US" sz="2800" dirty="0">
                <a:latin typeface="Contrail One"/>
                <a:ea typeface="+mn-lt"/>
                <a:cs typeface="+mn-lt"/>
              </a:rPr>
              <a:t>.</a:t>
            </a:r>
            <a:endParaRPr lang="fr-FR" dirty="0">
              <a:latin typeface="Contrail One"/>
            </a:endParaRP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1681D9D-48C6-E363-1F2F-182F0602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6829"/>
            <a:ext cx="18266433" cy="865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1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6BD62-1390-FB85-3430-1118F8D1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395C113-DA5F-023E-4126-A32FC22D098E}"/>
              </a:ext>
            </a:extLst>
          </p:cNvPr>
          <p:cNvSpPr txBox="1"/>
          <p:nvPr/>
        </p:nvSpPr>
        <p:spPr>
          <a:xfrm>
            <a:off x="-5261" y="8332589"/>
            <a:ext cx="9871052" cy="1032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1"/>
              </a:lnSpc>
            </a:pP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4181"/>
              </a:lnSpc>
            </a:pPr>
            <a:r>
              <a:rPr lang="en-US" sz="29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lang="en-US" sz="29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E9B7B35-C028-6253-24AB-9EC529814157}"/>
              </a:ext>
            </a:extLst>
          </p:cNvPr>
          <p:cNvSpPr txBox="1"/>
          <p:nvPr/>
        </p:nvSpPr>
        <p:spPr>
          <a:xfrm>
            <a:off x="17172720" y="9459942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D5828B-B12F-DD05-4BC2-250C8DE268CD}"/>
              </a:ext>
            </a:extLst>
          </p:cNvPr>
          <p:cNvSpPr txBox="1"/>
          <p:nvPr/>
        </p:nvSpPr>
        <p:spPr>
          <a:xfrm>
            <a:off x="483080" y="9400636"/>
            <a:ext cx="141085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ontrail One"/>
              </a:rPr>
              <a:t>Pour avoir acces a son interface pour ainsi visualiser ses statistiques sur les parrainages.</a:t>
            </a:r>
            <a:r>
              <a:rPr lang="fr-FR" sz="2800">
                <a:latin typeface="Contrail One"/>
              </a:rPr>
              <a:t>​</a:t>
            </a:r>
            <a:endParaRPr lang="fr-FR"/>
          </a:p>
        </p:txBody>
      </p:sp>
      <p:pic>
        <p:nvPicPr>
          <p:cNvPr id="4" name="Image 3" descr="Une image contenant texte, capture d’écran, nombre, logiciel&#10;&#10;Le contenu généré par l’IA peut être incorrect.">
            <a:extLst>
              <a:ext uri="{FF2B5EF4-FFF2-40B4-BE49-F238E27FC236}">
                <a16:creationId xmlns:a16="http://schemas.microsoft.com/office/drawing/2014/main" id="{51A6D21C-8FAC-07FE-9B64-E994E656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878" y="-6739"/>
            <a:ext cx="18503660" cy="92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680A4-1BE5-F5D5-DE03-EE4B3F1E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9A3DA6-A76B-BB3B-59E4-B850F8C549C8}"/>
              </a:ext>
            </a:extLst>
          </p:cNvPr>
          <p:cNvGrpSpPr/>
          <p:nvPr/>
        </p:nvGrpSpPr>
        <p:grpSpPr>
          <a:xfrm>
            <a:off x="3986047" y="819910"/>
            <a:ext cx="7027888" cy="1353827"/>
            <a:chOff x="0" y="0"/>
            <a:chExt cx="1850966" cy="35656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70DD83B-CB57-A23C-4E4E-070C4D9125EE}"/>
                </a:ext>
              </a:extLst>
            </p:cNvPr>
            <p:cNvSpPr/>
            <p:nvPr/>
          </p:nvSpPr>
          <p:spPr>
            <a:xfrm>
              <a:off x="0" y="0"/>
              <a:ext cx="1850966" cy="356564"/>
            </a:xfrm>
            <a:custGeom>
              <a:avLst/>
              <a:gdLst/>
              <a:ahLst/>
              <a:cxnLst/>
              <a:rect l="l" t="t" r="r" b="b"/>
              <a:pathLst>
                <a:path w="1850966" h="356564">
                  <a:moveTo>
                    <a:pt x="0" y="0"/>
                  </a:moveTo>
                  <a:lnTo>
                    <a:pt x="1850966" y="0"/>
                  </a:lnTo>
                  <a:lnTo>
                    <a:pt x="1850966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432376-9B33-D76F-8C7B-E47277FE34E6}"/>
                </a:ext>
              </a:extLst>
            </p:cNvPr>
            <p:cNvSpPr txBox="1"/>
            <p:nvPr/>
          </p:nvSpPr>
          <p:spPr>
            <a:xfrm>
              <a:off x="0" y="-38100"/>
              <a:ext cx="185096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C385EE3-C1E1-1AD7-762B-738033B6AFB7}"/>
              </a:ext>
            </a:extLst>
          </p:cNvPr>
          <p:cNvGrpSpPr/>
          <p:nvPr/>
        </p:nvGrpSpPr>
        <p:grpSpPr>
          <a:xfrm>
            <a:off x="1814666" y="819910"/>
            <a:ext cx="13514887" cy="1353827"/>
            <a:chOff x="0" y="0"/>
            <a:chExt cx="3559476" cy="356564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DEBAD05-C346-72AF-F062-9979DDD7E7EA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FA0B3F0-CDAD-DD4F-1CA4-8D942A2DCB28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3789007A-2F2A-56EE-E915-8666944FFC41}"/>
              </a:ext>
            </a:extLst>
          </p:cNvPr>
          <p:cNvSpPr txBox="1"/>
          <p:nvPr/>
        </p:nvSpPr>
        <p:spPr>
          <a:xfrm>
            <a:off x="2010159" y="828075"/>
            <a:ext cx="12910371" cy="1376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 IV. Une description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fonctionnalités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identifiées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et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implémentées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par des captures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d’écran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portant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individuellement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des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commentaires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textuels</a:t>
            </a:r>
            <a:r>
              <a:rPr lang="en-US" sz="3200" b="1" dirty="0">
                <a:solidFill>
                  <a:srgbClr val="000000"/>
                </a:solidFill>
                <a:latin typeface="Contrail One"/>
                <a:cs typeface="Arial"/>
                <a:sym typeface="Times New Roman Bold"/>
              </a:rPr>
              <a:t> </a:t>
            </a:r>
            <a:endParaRPr lang="fr-FR" sz="3200">
              <a:latin typeface="Contrail One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9B51534-A25E-B378-488D-7B559B9131C9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8C11824-01B5-789C-EBF1-696419096BDA}"/>
              </a:ext>
            </a:extLst>
          </p:cNvPr>
          <p:cNvSpPr txBox="1"/>
          <p:nvPr/>
        </p:nvSpPr>
        <p:spPr>
          <a:xfrm>
            <a:off x="7772400" y="4914900"/>
            <a:ext cx="94718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trail One"/>
                <a:cs typeface="Arial"/>
              </a:rPr>
              <a:t>Nous </a:t>
            </a:r>
            <a:r>
              <a:rPr lang="en-US" sz="3200" dirty="0" err="1">
                <a:latin typeface="Contrail One"/>
                <a:cs typeface="Arial"/>
              </a:rPr>
              <a:t>avons</a:t>
            </a: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aussi</a:t>
            </a:r>
            <a:r>
              <a:rPr lang="en-US" sz="3200" dirty="0">
                <a:latin typeface="Contrail One"/>
                <a:cs typeface="Arial"/>
              </a:rPr>
              <a:t> la page des </a:t>
            </a:r>
            <a:r>
              <a:rPr lang="en-US" sz="3200" dirty="0" err="1">
                <a:latin typeface="Contrail One"/>
                <a:cs typeface="Arial"/>
              </a:rPr>
              <a:t>parrains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6" name="Image 5" descr="9 000+ Parrainage Photos Photos, taleaux et images libre de droits - iStock">
            <a:extLst>
              <a:ext uri="{FF2B5EF4-FFF2-40B4-BE49-F238E27FC236}">
                <a16:creationId xmlns:a16="http://schemas.microsoft.com/office/drawing/2014/main" id="{13B9FFDB-AE86-BAEF-7CDB-A08E0FED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24" y="4007632"/>
            <a:ext cx="3396564" cy="23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58E32-2C35-417A-E196-587CF55AF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1C6B6A6C-C284-E18F-033E-9ACB4ABE61F1}"/>
              </a:ext>
            </a:extLst>
          </p:cNvPr>
          <p:cNvSpPr txBox="1"/>
          <p:nvPr/>
        </p:nvSpPr>
        <p:spPr>
          <a:xfrm>
            <a:off x="17151154" y="930898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33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pic>
        <p:nvPicPr>
          <p:cNvPr id="3" name="Image 2" descr="Une image contenant texte, capture d’écran, arbre, logiciel&#10;&#10;Le contenu généré par l’IA peut être incorrect.">
            <a:extLst>
              <a:ext uri="{FF2B5EF4-FFF2-40B4-BE49-F238E27FC236}">
                <a16:creationId xmlns:a16="http://schemas.microsoft.com/office/drawing/2014/main" id="{E24F4BEC-6936-F052-E51A-5F899914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449"/>
            <a:ext cx="18287998" cy="9188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FE7A57B-5C85-34FB-BFE9-B3A86F95D545}"/>
              </a:ext>
            </a:extLst>
          </p:cNvPr>
          <p:cNvSpPr txBox="1"/>
          <p:nvPr/>
        </p:nvSpPr>
        <p:spPr>
          <a:xfrm>
            <a:off x="3394495" y="9400636"/>
            <a:ext cx="107010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ontrail One"/>
              </a:rPr>
              <a:t>La page pour le tableau de bord du DGE (admin) avec la gestion des parrainages.</a:t>
            </a:r>
            <a:r>
              <a:rPr lang="fr-FR" sz="2400">
                <a:latin typeface="Contrail One"/>
              </a:rPr>
              <a:t>​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4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39759-2CDD-C024-2797-83A98A9B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EB58D7FD-13A3-0F33-95F9-242848CA46DB}"/>
              </a:ext>
            </a:extLst>
          </p:cNvPr>
          <p:cNvSpPr txBox="1"/>
          <p:nvPr/>
        </p:nvSpPr>
        <p:spPr>
          <a:xfrm>
            <a:off x="17151154" y="9287414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34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8F4BD5-E227-6BBD-459C-BC53CA4174FA}"/>
              </a:ext>
            </a:extLst>
          </p:cNvPr>
          <p:cNvSpPr txBox="1"/>
          <p:nvPr/>
        </p:nvSpPr>
        <p:spPr>
          <a:xfrm>
            <a:off x="1410419" y="9292806"/>
            <a:ext cx="13720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</a:t>
            </a:r>
            <a:r>
              <a:rPr lang="en-US" sz="2400" dirty="0" err="1">
                <a:latin typeface="Contrail One"/>
                <a:cs typeface="Arial"/>
              </a:rPr>
              <a:t>l'inscription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ils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doivent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obligatoirement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saisir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tous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316C2C8C-F6BE-EF86-2E2C-31FEC7E3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449"/>
            <a:ext cx="18287999" cy="92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B82F38-8500-7EB0-D869-FB25FF6D1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4450509-3F64-02AF-4549-1AB292DD09D7}"/>
              </a:ext>
            </a:extLst>
          </p:cNvPr>
          <p:cNvSpPr txBox="1"/>
          <p:nvPr/>
        </p:nvSpPr>
        <p:spPr>
          <a:xfrm>
            <a:off x="17151154" y="9287414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36AE36-57BF-AF8C-3D7F-3C1968C4F6E2}"/>
              </a:ext>
            </a:extLst>
          </p:cNvPr>
          <p:cNvSpPr txBox="1"/>
          <p:nvPr/>
        </p:nvSpPr>
        <p:spPr>
          <a:xfrm>
            <a:off x="1410419" y="9292806"/>
            <a:ext cx="13720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La page pour </a:t>
            </a:r>
            <a:r>
              <a:rPr lang="en-US" sz="2400" dirty="0" err="1">
                <a:latin typeface="Contrail One"/>
                <a:cs typeface="Arial"/>
              </a:rPr>
              <a:t>l'inscription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ils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doivent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obligatoirement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saisir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tous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8D4144C2-2D29-96C9-37F6-B8265582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5212"/>
            <a:ext cx="18287998" cy="91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A3166-3259-8D6A-B583-4734D284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CA03FF6E-E679-4E69-DCA9-962B935EE424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36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DF4DD01-9EA6-4DBC-CF9B-D2FBDAAA7EC2}"/>
              </a:ext>
            </a:extLst>
          </p:cNvPr>
          <p:cNvSpPr txBox="1"/>
          <p:nvPr/>
        </p:nvSpPr>
        <p:spPr>
          <a:xfrm>
            <a:off x="1561382" y="8904617"/>
            <a:ext cx="1124021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ontrail One"/>
                <a:cs typeface="Arial"/>
              </a:rPr>
              <a:t>La page de verification </a:t>
            </a:r>
            <a:r>
              <a:rPr lang="en-US" sz="2800" dirty="0" err="1">
                <a:latin typeface="Contrail One"/>
                <a:cs typeface="Arial"/>
              </a:rPr>
              <a:t>d'identite</a:t>
            </a:r>
            <a:r>
              <a:rPr lang="en-US" sz="2800" dirty="0">
                <a:latin typeface="Contrail One"/>
                <a:cs typeface="Arial"/>
              </a:rPr>
              <a:t> du </a:t>
            </a:r>
            <a:r>
              <a:rPr lang="en-US" sz="2800" dirty="0" err="1">
                <a:latin typeface="Contrail One"/>
                <a:cs typeface="Arial"/>
              </a:rPr>
              <a:t>parrain</a:t>
            </a:r>
            <a:r>
              <a:rPr lang="en-US" sz="2800" dirty="0">
                <a:latin typeface="Contrail One"/>
                <a:cs typeface="Arial"/>
              </a:rPr>
              <a:t> pour </a:t>
            </a:r>
            <a:r>
              <a:rPr lang="en-US" sz="2800" dirty="0" err="1">
                <a:latin typeface="Contrail One"/>
                <a:cs typeface="Arial"/>
              </a:rPr>
              <a:t>cela</a:t>
            </a:r>
            <a:r>
              <a:rPr lang="en-US" sz="2800" dirty="0">
                <a:latin typeface="Contrail One"/>
                <a:cs typeface="Arial"/>
              </a:rPr>
              <a:t> le </a:t>
            </a:r>
            <a:r>
              <a:rPr lang="en-US" sz="2800" dirty="0" err="1">
                <a:latin typeface="Contrail One"/>
                <a:cs typeface="Arial"/>
              </a:rPr>
              <a:t>parrain</a:t>
            </a:r>
            <a:r>
              <a:rPr lang="en-US" sz="2800" dirty="0">
                <a:latin typeface="Contrail One"/>
                <a:cs typeface="Arial"/>
              </a:rPr>
              <a:t> </a:t>
            </a:r>
            <a:r>
              <a:rPr lang="en-US" sz="2800" dirty="0" err="1">
                <a:latin typeface="Contrail One"/>
                <a:cs typeface="Arial"/>
              </a:rPr>
              <a:t>devra</a:t>
            </a:r>
            <a:r>
              <a:rPr lang="en-US" sz="2800" dirty="0">
                <a:latin typeface="Contrail One"/>
                <a:cs typeface="Arial"/>
              </a:rPr>
              <a:t> se </a:t>
            </a:r>
            <a:r>
              <a:rPr lang="en-US" sz="2800" dirty="0" err="1">
                <a:latin typeface="Contrail One"/>
                <a:cs typeface="Arial"/>
              </a:rPr>
              <a:t>renseigner</a:t>
            </a:r>
            <a:r>
              <a:rPr lang="en-US" sz="2800" dirty="0">
                <a:latin typeface="Contrail One"/>
                <a:cs typeface="Arial"/>
              </a:rPr>
              <a:t> son email et son code </a:t>
            </a:r>
            <a:r>
              <a:rPr lang="en-US" sz="2800" dirty="0" err="1">
                <a:latin typeface="Contrail One"/>
                <a:cs typeface="Arial"/>
              </a:rPr>
              <a:t>d’authentification</a:t>
            </a:r>
            <a:r>
              <a:rPr lang="en-US" sz="2800" dirty="0">
                <a:latin typeface="Contrail One"/>
                <a:cs typeface="Arial"/>
              </a:rPr>
              <a:t>.</a:t>
            </a:r>
          </a:p>
          <a:p>
            <a:r>
              <a:rPr lang="en-US" sz="2400" dirty="0">
                <a:latin typeface="Contrail One"/>
                <a:cs typeface="Arial"/>
              </a:rPr>
              <a:t> .</a:t>
            </a:r>
            <a:endParaRPr lang="en-US" sz="2400">
              <a:latin typeface="Contrail One"/>
            </a:endParaRP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13B0CC01-7550-3C2F-6708-ED6AC6BB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" y="-5211"/>
            <a:ext cx="18287998" cy="89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F6357-B9D1-9B89-2963-E8C1553F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DE3B5BA-0421-547E-AA60-DD2BDB8154ED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37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9B6AF6-1D62-DCEA-F282-D4C7FBAC126B}"/>
              </a:ext>
            </a:extLst>
          </p:cNvPr>
          <p:cNvSpPr txBox="1"/>
          <p:nvPr/>
        </p:nvSpPr>
        <p:spPr>
          <a:xfrm>
            <a:off x="569343" y="9206542"/>
            <a:ext cx="13785009" cy="852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ontrail One"/>
                <a:cs typeface="Arial"/>
              </a:rPr>
              <a:t>Apres</a:t>
            </a:r>
            <a:r>
              <a:rPr lang="en-US" sz="2400" dirty="0">
                <a:latin typeface="Contrail One"/>
                <a:cs typeface="Arial"/>
              </a:rPr>
              <a:t> verification </a:t>
            </a:r>
            <a:r>
              <a:rPr lang="en-US" sz="2400" dirty="0" err="1">
                <a:latin typeface="Contrail One"/>
                <a:cs typeface="Arial"/>
              </a:rPr>
              <a:t>d'identite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elle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affichera</a:t>
            </a:r>
            <a:r>
              <a:rPr lang="en-US" sz="2400" dirty="0">
                <a:latin typeface="Contrail One"/>
                <a:cs typeface="Arial"/>
              </a:rPr>
              <a:t> la page </a:t>
            </a:r>
            <a:r>
              <a:rPr lang="en-US" sz="2400" dirty="0" err="1">
                <a:latin typeface="Contrail One"/>
                <a:cs typeface="Arial"/>
              </a:rPr>
              <a:t>ou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contiennent</a:t>
            </a:r>
            <a:r>
              <a:rPr lang="en-US" sz="2400" dirty="0">
                <a:latin typeface="Contrail One"/>
                <a:cs typeface="Arial"/>
              </a:rPr>
              <a:t> les </a:t>
            </a:r>
            <a:r>
              <a:rPr lang="en-US" sz="2400" dirty="0" err="1">
                <a:latin typeface="Contrail One"/>
                <a:cs typeface="Arial"/>
              </a:rPr>
              <a:t>informations</a:t>
            </a:r>
            <a:r>
              <a:rPr lang="en-US" sz="2400" dirty="0">
                <a:latin typeface="Contrail One"/>
                <a:cs typeface="Arial"/>
              </a:rPr>
              <a:t> du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 et un lien </a:t>
            </a:r>
            <a:r>
              <a:rPr lang="en-US" sz="2400" dirty="0" err="1">
                <a:latin typeface="Contrail One"/>
                <a:cs typeface="Arial"/>
              </a:rPr>
              <a:t>ou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ce</a:t>
            </a:r>
            <a:r>
              <a:rPr lang="en-US" sz="2400" dirty="0">
                <a:latin typeface="Contrail One"/>
                <a:cs typeface="Arial"/>
              </a:rPr>
              <a:t> dernier </a:t>
            </a:r>
            <a:r>
              <a:rPr lang="en-US" sz="2400" dirty="0" err="1">
                <a:latin typeface="Contrail One"/>
                <a:cs typeface="Arial"/>
              </a:rPr>
              <a:t>devrait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voir</a:t>
            </a:r>
            <a:r>
              <a:rPr lang="en-US" sz="2400" dirty="0">
                <a:latin typeface="Contrail One"/>
                <a:cs typeface="Arial"/>
              </a:rPr>
              <a:t> les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2" name="Image 1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2B3DA988-1771-0D17-40C0-D01E5409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-448573"/>
            <a:ext cx="18287998" cy="91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F2E41C-198F-884D-CE3E-4B3A717A0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3A5385F1-DA39-2957-24D4-24CB3B3F4DAB}"/>
              </a:ext>
            </a:extLst>
          </p:cNvPr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38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66E8683-0FE3-46EE-D245-FA1AEE5984C1}"/>
              </a:ext>
            </a:extLst>
          </p:cNvPr>
          <p:cNvSpPr txBox="1"/>
          <p:nvPr/>
        </p:nvSpPr>
        <p:spPr>
          <a:xfrm>
            <a:off x="569343" y="9206542"/>
            <a:ext cx="13785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</a:t>
            </a:r>
            <a:r>
              <a:rPr lang="en-US" sz="2400" dirty="0" err="1">
                <a:latin typeface="Contrail One"/>
                <a:cs typeface="Arial"/>
              </a:rPr>
              <a:t>parrains</a:t>
            </a:r>
            <a:r>
              <a:rPr lang="en-US" sz="2400" dirty="0">
                <a:latin typeface="Contrail One"/>
                <a:cs typeface="Arial"/>
              </a:rPr>
              <a:t> fait son choix pour un 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 et </a:t>
            </a:r>
            <a:r>
              <a:rPr lang="en-US" sz="2400" dirty="0" err="1">
                <a:latin typeface="Contrail One"/>
                <a:cs typeface="Arial"/>
              </a:rPr>
              <a:t>sa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confimations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54DD94ED-3D79-F8FE-6CB5-040D4E8F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" y="-5212"/>
            <a:ext cx="18288000" cy="92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1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28350-7B55-1496-CCAC-9FB83150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98820BC1-BF2E-6781-86B8-36C294ED1FE1}"/>
              </a:ext>
            </a:extLst>
          </p:cNvPr>
          <p:cNvSpPr txBox="1"/>
          <p:nvPr/>
        </p:nvSpPr>
        <p:spPr>
          <a:xfrm>
            <a:off x="17151154" y="9201150"/>
            <a:ext cx="368692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sym typeface="Contrail One"/>
              </a:rPr>
              <a:t>39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78CBC5-EF88-96F3-1D62-0ACEFB44A16B}"/>
              </a:ext>
            </a:extLst>
          </p:cNvPr>
          <p:cNvSpPr txBox="1"/>
          <p:nvPr/>
        </p:nvSpPr>
        <p:spPr>
          <a:xfrm>
            <a:off x="2035834" y="9292806"/>
            <a:ext cx="137850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Contrail One"/>
                <a:cs typeface="Arial"/>
              </a:rPr>
              <a:t>La confirmation</a:t>
            </a:r>
            <a:endParaRPr lang="fr-FR" dirty="0">
              <a:ea typeface="Calibri"/>
              <a:cs typeface="Calibri"/>
            </a:endParaRPr>
          </a:p>
        </p:txBody>
      </p:sp>
      <p:pic>
        <p:nvPicPr>
          <p:cNvPr id="3" name="Image 2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EF0845C6-20F4-8A81-156F-DCDD1D01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2" y="4314"/>
            <a:ext cx="18309564" cy="91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794CD6-032E-6654-4501-2DE0A2927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6BD030-14ED-EB50-633D-44C49BC7BC6E}"/>
              </a:ext>
            </a:extLst>
          </p:cNvPr>
          <p:cNvGrpSpPr/>
          <p:nvPr/>
        </p:nvGrpSpPr>
        <p:grpSpPr>
          <a:xfrm>
            <a:off x="11271005" y="472778"/>
            <a:ext cx="6684590" cy="7830208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522DFE4-D982-1C86-92E4-DB1A0DB4F6D4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D09660-1F64-0081-EED4-711C0DFCBD0E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E85A0EF-AF7B-2E5E-A652-DDA1998E4324}"/>
              </a:ext>
            </a:extLst>
          </p:cNvPr>
          <p:cNvSpPr txBox="1"/>
          <p:nvPr/>
        </p:nvSpPr>
        <p:spPr>
          <a:xfrm>
            <a:off x="628737" y="1683476"/>
            <a:ext cx="9601933" cy="270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Création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diagrammes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cas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d'utilisation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de classes et de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séquence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fr-FR" sz="3200">
              <a:latin typeface="Contrail One"/>
            </a:endParaRPr>
          </a:p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Validation des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modèles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avec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l'équipe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en-US" sz="3200">
              <a:latin typeface="Contrail One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6147223-F273-F84B-283A-1B4E90122A2B}"/>
              </a:ext>
            </a:extLst>
          </p:cNvPr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DF8ECA-2054-4FAF-254A-7098AA2FEBEE}"/>
              </a:ext>
            </a:extLst>
          </p:cNvPr>
          <p:cNvSpPr txBox="1"/>
          <p:nvPr/>
        </p:nvSpPr>
        <p:spPr>
          <a:xfrm>
            <a:off x="634042" y="5842240"/>
            <a:ext cx="9579633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3200" dirty="0">
                <a:latin typeface="Contrail One"/>
                <a:cs typeface="Arial"/>
              </a:rPr>
              <a:t>Conception et </a:t>
            </a:r>
            <a:r>
              <a:rPr lang="en-US" sz="3200" err="1">
                <a:latin typeface="Contrail One"/>
                <a:cs typeface="Arial"/>
              </a:rPr>
              <a:t>implémentation</a:t>
            </a:r>
            <a:r>
              <a:rPr lang="en-US" sz="3200" dirty="0">
                <a:latin typeface="Contrail One"/>
                <a:cs typeface="Arial"/>
              </a:rPr>
              <a:t> de la base de données MySQL.</a:t>
            </a:r>
          </a:p>
          <a:p>
            <a:pPr marL="228600" indent="-228600">
              <a:buFont typeface=""/>
              <a:buChar char="•"/>
            </a:pPr>
            <a:r>
              <a:rPr lang="en-US" sz="3200" err="1">
                <a:latin typeface="Contrail One"/>
                <a:cs typeface="Arial"/>
              </a:rPr>
              <a:t>Intégration</a:t>
            </a:r>
            <a:r>
              <a:rPr lang="en-US" sz="3200" dirty="0">
                <a:latin typeface="Contrail One"/>
                <a:cs typeface="Arial"/>
              </a:rPr>
              <a:t> des tables </a:t>
            </a:r>
            <a:r>
              <a:rPr lang="en-US" sz="3200" err="1">
                <a:latin typeface="Contrail One"/>
                <a:cs typeface="Arial"/>
              </a:rPr>
              <a:t>temporaires</a:t>
            </a:r>
            <a:r>
              <a:rPr lang="en-US" sz="3200" dirty="0">
                <a:latin typeface="Contrail One"/>
                <a:cs typeface="Arial"/>
              </a:rPr>
              <a:t> et </a:t>
            </a:r>
            <a:r>
              <a:rPr lang="en-US" sz="3200" err="1">
                <a:latin typeface="Contrail One"/>
                <a:cs typeface="Arial"/>
              </a:rPr>
              <a:t>persistantes</a:t>
            </a:r>
            <a:r>
              <a:rPr lang="en-US" sz="3200" dirty="0">
                <a:latin typeface="Contrail One"/>
                <a:cs typeface="Arial"/>
              </a:rPr>
              <a:t> pour les </a:t>
            </a:r>
            <a:r>
              <a:rPr lang="en-US" sz="3200" err="1">
                <a:latin typeface="Contrail One"/>
                <a:cs typeface="Arial"/>
              </a:rPr>
              <a:t>électeurs</a:t>
            </a:r>
            <a:r>
              <a:rPr lang="en-US" sz="3200" dirty="0">
                <a:latin typeface="Contrail One"/>
                <a:cs typeface="Arial"/>
              </a:rPr>
              <a:t>, </a:t>
            </a:r>
            <a:r>
              <a:rPr lang="en-US" sz="3200" err="1">
                <a:latin typeface="Contrail One"/>
                <a:cs typeface="Arial"/>
              </a:rPr>
              <a:t>candidats</a:t>
            </a:r>
            <a:r>
              <a:rPr lang="en-US" sz="3200" dirty="0">
                <a:latin typeface="Contrail One"/>
                <a:cs typeface="Arial"/>
              </a:rPr>
              <a:t> et </a:t>
            </a:r>
            <a:r>
              <a:rPr lang="en-US" sz="3200" err="1">
                <a:latin typeface="Contrail One"/>
                <a:cs typeface="Arial"/>
              </a:rPr>
              <a:t>parrainages</a:t>
            </a:r>
            <a:r>
              <a:rPr lang="en-US" sz="3200" dirty="0">
                <a:latin typeface="Contrail One"/>
                <a:cs typeface="Arial"/>
              </a:rPr>
              <a:t>.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BB7BB180-C3EC-4E26-F942-10484DE90179}"/>
              </a:ext>
            </a:extLst>
          </p:cNvPr>
          <p:cNvGrpSpPr/>
          <p:nvPr/>
        </p:nvGrpSpPr>
        <p:grpSpPr>
          <a:xfrm>
            <a:off x="628534" y="761513"/>
            <a:ext cx="8511571" cy="678980"/>
            <a:chOff x="0" y="-38100"/>
            <a:chExt cx="3559477" cy="394664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6DA2562C-4FDF-BE61-7258-B8FD25E70154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68032C17-681B-68ED-42D2-57C4B1D6D032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5FF66EF-13BE-9803-9914-08B69552975D}"/>
              </a:ext>
            </a:extLst>
          </p:cNvPr>
          <p:cNvSpPr txBox="1"/>
          <p:nvPr/>
        </p:nvSpPr>
        <p:spPr>
          <a:xfrm>
            <a:off x="802452" y="779972"/>
            <a:ext cx="8619046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1: CONCEPTION UML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8B3F22CE-1E1B-31AC-3C0D-0F41715A9456}"/>
              </a:ext>
            </a:extLst>
          </p:cNvPr>
          <p:cNvGrpSpPr/>
          <p:nvPr/>
        </p:nvGrpSpPr>
        <p:grpSpPr>
          <a:xfrm>
            <a:off x="628534" y="5139418"/>
            <a:ext cx="8511571" cy="678980"/>
            <a:chOff x="0" y="-38100"/>
            <a:chExt cx="3559477" cy="394664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636D79FA-AD4B-5B42-087D-9AA3B1683715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43AFAD4-8BE3-E2EC-384F-A72EE840A2F9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D355B9E-8CDF-ABFC-8C61-3EF231290540}"/>
              </a:ext>
            </a:extLst>
          </p:cNvPr>
          <p:cNvSpPr txBox="1"/>
          <p:nvPr/>
        </p:nvSpPr>
        <p:spPr>
          <a:xfrm>
            <a:off x="634042" y="5152127"/>
            <a:ext cx="9579633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2: BASE DE DONNEES</a:t>
            </a:r>
            <a:endParaRPr lang="fr-FR" dirty="0"/>
          </a:p>
        </p:txBody>
      </p:sp>
      <p:pic>
        <p:nvPicPr>
          <p:cNvPr id="9" name="Image 8" descr="Définition | UML">
            <a:extLst>
              <a:ext uri="{FF2B5EF4-FFF2-40B4-BE49-F238E27FC236}">
                <a16:creationId xmlns:a16="http://schemas.microsoft.com/office/drawing/2014/main" id="{3687E0C5-A9F5-9A42-9D71-A4850073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098" y="490628"/>
            <a:ext cx="6668218" cy="78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6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85" b="-1638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144000" y="9578012"/>
            <a:ext cx="2466835" cy="0"/>
          </a:xfrm>
          <a:prstGeom prst="line">
            <a:avLst/>
          </a:prstGeom>
          <a:ln w="47625" cap="flat">
            <a:solidFill>
              <a:srgbClr val="7A927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788317" y="4594257"/>
            <a:ext cx="13382062" cy="151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B85464"/>
                </a:solidFill>
                <a:latin typeface="Anton"/>
                <a:ea typeface="Anton"/>
                <a:cs typeface="Anton"/>
                <a:sym typeface="Anton"/>
              </a:rPr>
              <a:t>Merci de votre attention !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51154" y="9201150"/>
            <a:ext cx="368692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7D8EC-48E7-B555-BAAE-C162A5BD5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F16EF127-9148-706B-B960-BEB45F5534FF}"/>
              </a:ext>
            </a:extLst>
          </p:cNvPr>
          <p:cNvGrpSpPr/>
          <p:nvPr/>
        </p:nvGrpSpPr>
        <p:grpSpPr>
          <a:xfrm>
            <a:off x="628534" y="934041"/>
            <a:ext cx="8511571" cy="678980"/>
            <a:chOff x="0" y="-38100"/>
            <a:chExt cx="3559477" cy="39466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95C54DE3-F024-144C-9864-72BAF6C85ECF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88F3CC66-AA66-785F-286C-0A080FA2FE65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D262DF6-2580-9611-47AE-1A5E57241AD6}"/>
              </a:ext>
            </a:extLst>
          </p:cNvPr>
          <p:cNvGrpSpPr/>
          <p:nvPr/>
        </p:nvGrpSpPr>
        <p:grpSpPr>
          <a:xfrm>
            <a:off x="11271005" y="472778"/>
            <a:ext cx="6684590" cy="7830208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C135F05-24BC-8F50-B560-2FF4F422F07E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7FF83D0-840F-B8E4-492D-A573202FA9D6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39A2096-77ED-08CE-9B42-9F3EBFE8735A}"/>
              </a:ext>
            </a:extLst>
          </p:cNvPr>
          <p:cNvSpPr txBox="1"/>
          <p:nvPr/>
        </p:nvSpPr>
        <p:spPr>
          <a:xfrm>
            <a:off x="629924" y="952500"/>
            <a:ext cx="8619046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3: </a:t>
            </a: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rial"/>
                <a:sym typeface="Anton"/>
              </a:rPr>
              <a:t>DEVELOPPEMENT BACKEND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F49D71-736B-7F1D-5D46-C6AC0FFA7668}"/>
              </a:ext>
            </a:extLst>
          </p:cNvPr>
          <p:cNvSpPr txBox="1"/>
          <p:nvPr/>
        </p:nvSpPr>
        <p:spPr>
          <a:xfrm>
            <a:off x="628737" y="1683476"/>
            <a:ext cx="9601933" cy="418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Développement des API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PHP pour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gérer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les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fonctionnalités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principales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(importation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électeurs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gestion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candidats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parrainages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, etc.).</a:t>
            </a:r>
            <a:endParaRPr lang="fr-FR" sz="3200" dirty="0">
              <a:latin typeface="Contrail One"/>
            </a:endParaRPr>
          </a:p>
          <a:p>
            <a:pPr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Implémentation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fonctions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PL/SQL pour le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contrôle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des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fichiers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trail One"/>
                <a:cs typeface="Arial"/>
              </a:rPr>
              <a:t>électoraux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.</a:t>
            </a:r>
            <a:endParaRPr lang="en-US" sz="3200" dirty="0">
              <a:latin typeface="Contrail One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Contrail One"/>
              <a:cs typeface="Arial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5B907E1-6D4E-2520-1489-FB81E339ECAE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  <a:sym typeface="Contrail One"/>
              </a:rPr>
              <a:t>5</a:t>
            </a:r>
            <a:endParaRPr lang="en-US" sz="3099" dirty="0">
              <a:solidFill>
                <a:srgbClr val="7A927E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E4EE3B-66B0-B108-C1DA-CD79732931C5}"/>
              </a:ext>
            </a:extLst>
          </p:cNvPr>
          <p:cNvSpPr txBox="1"/>
          <p:nvPr/>
        </p:nvSpPr>
        <p:spPr>
          <a:xfrm>
            <a:off x="634042" y="5842240"/>
            <a:ext cx="9579633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3200" err="1">
                <a:latin typeface="Contrail One"/>
                <a:ea typeface="Calibri"/>
                <a:cs typeface="Arial"/>
              </a:rPr>
              <a:t>Création</a:t>
            </a:r>
            <a:r>
              <a:rPr lang="en-US" sz="3200" dirty="0">
                <a:latin typeface="Contrail One"/>
                <a:ea typeface="Calibri"/>
                <a:cs typeface="Arial"/>
              </a:rPr>
              <a:t> des interfaces web pour les </a:t>
            </a:r>
            <a:r>
              <a:rPr lang="en-US" sz="3200" err="1">
                <a:latin typeface="Contrail One"/>
                <a:ea typeface="Calibri"/>
                <a:cs typeface="Arial"/>
              </a:rPr>
              <a:t>électeurs</a:t>
            </a:r>
            <a:r>
              <a:rPr lang="en-US" sz="3200" dirty="0">
                <a:latin typeface="Contrail One"/>
                <a:ea typeface="Calibri"/>
                <a:cs typeface="Arial"/>
              </a:rPr>
              <a:t>, les </a:t>
            </a:r>
            <a:r>
              <a:rPr lang="en-US" sz="3200" err="1">
                <a:latin typeface="Contrail One"/>
                <a:ea typeface="Calibri"/>
                <a:cs typeface="Arial"/>
              </a:rPr>
              <a:t>candidats</a:t>
            </a:r>
            <a:r>
              <a:rPr lang="en-US" sz="3200" dirty="0">
                <a:latin typeface="Contrail One"/>
                <a:ea typeface="Calibri"/>
                <a:cs typeface="Arial"/>
              </a:rPr>
              <a:t> et le personnel de la DGE.</a:t>
            </a:r>
          </a:p>
          <a:p>
            <a:pPr>
              <a:buFont typeface="Arial"/>
              <a:buChar char="•"/>
            </a:pPr>
            <a:r>
              <a:rPr lang="en-US" sz="3200" err="1">
                <a:latin typeface="Contrail One"/>
                <a:ea typeface="Calibri"/>
                <a:cs typeface="Arial"/>
              </a:rPr>
              <a:t>Intégration</a:t>
            </a:r>
            <a:r>
              <a:rPr lang="en-US" sz="3200" dirty="0">
                <a:latin typeface="Contrail One"/>
                <a:ea typeface="Calibri"/>
                <a:cs typeface="Arial"/>
              </a:rPr>
              <a:t> des API backend avec les interfaces </a:t>
            </a:r>
            <a:r>
              <a:rPr lang="en-US" sz="3200" err="1">
                <a:latin typeface="Contrail One"/>
                <a:ea typeface="Calibri"/>
                <a:cs typeface="Arial"/>
              </a:rPr>
              <a:t>utilisateur</a:t>
            </a:r>
            <a:r>
              <a:rPr lang="en-US" sz="3200" dirty="0">
                <a:latin typeface="Contrail One"/>
                <a:ea typeface="Calibri"/>
                <a:cs typeface="Arial"/>
              </a:rPr>
              <a:t>.</a:t>
            </a:r>
            <a:endParaRPr lang="en-US" sz="3200" dirty="0">
              <a:latin typeface="Contrail One"/>
            </a:endParaRPr>
          </a:p>
          <a:p>
            <a:pPr marL="228600" indent="-228600">
              <a:buFont typeface="Arial"/>
              <a:buChar char="•"/>
            </a:pPr>
            <a:endParaRPr lang="en-US" sz="3200" dirty="0">
              <a:latin typeface="Contrail One"/>
              <a:ea typeface="Calibri"/>
              <a:cs typeface="Arial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A28F00C-97F1-1CF5-33CF-367553A197B3}"/>
              </a:ext>
            </a:extLst>
          </p:cNvPr>
          <p:cNvSpPr txBox="1"/>
          <p:nvPr/>
        </p:nvSpPr>
        <p:spPr>
          <a:xfrm>
            <a:off x="736364" y="5139418"/>
            <a:ext cx="8511569" cy="6789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2" name="Group 2">
            <a:extLst>
              <a:ext uri="{FF2B5EF4-FFF2-40B4-BE49-F238E27FC236}">
                <a16:creationId xmlns:a16="http://schemas.microsoft.com/office/drawing/2014/main" id="{16B9598D-DC69-2990-2595-6B32956D17A0}"/>
              </a:ext>
            </a:extLst>
          </p:cNvPr>
          <p:cNvGrpSpPr/>
          <p:nvPr/>
        </p:nvGrpSpPr>
        <p:grpSpPr>
          <a:xfrm>
            <a:off x="737802" y="5140856"/>
            <a:ext cx="8511571" cy="678980"/>
            <a:chOff x="0" y="-38100"/>
            <a:chExt cx="3559477" cy="394664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067F5FF-83F0-8AB1-30A7-DDD54CD09261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0DD74C25-FFE3-98E3-0607-03BE0F4B84DB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455C88D7-BC47-2928-68FB-A778559B7F79}"/>
              </a:ext>
            </a:extLst>
          </p:cNvPr>
          <p:cNvSpPr txBox="1"/>
          <p:nvPr/>
        </p:nvSpPr>
        <p:spPr>
          <a:xfrm>
            <a:off x="634042" y="5173693"/>
            <a:ext cx="9579633" cy="6848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4: </a:t>
            </a:r>
            <a:r>
              <a:rPr lang="en-US" sz="3800" dirty="0">
                <a:latin typeface="Anton"/>
              </a:rPr>
              <a:t>DEVELOPPEMENT FRONTEND</a:t>
            </a:r>
            <a:endParaRPr lang="fr-FR" dirty="0"/>
          </a:p>
        </p:txBody>
      </p:sp>
      <p:pic>
        <p:nvPicPr>
          <p:cNvPr id="9" name="Image 8" descr="Frontend and Backend in Web Development | Board Infinity">
            <a:extLst>
              <a:ext uri="{FF2B5EF4-FFF2-40B4-BE49-F238E27FC236}">
                <a16:creationId xmlns:a16="http://schemas.microsoft.com/office/drawing/2014/main" id="{8A53C295-9B32-B8C3-A081-127B5C6D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100" y="468522"/>
            <a:ext cx="6668216" cy="784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2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BED16-37B3-A31D-1F5F-E8F1F1E9C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826FDF4-0424-0346-D70A-8B8B80A42FA0}"/>
              </a:ext>
            </a:extLst>
          </p:cNvPr>
          <p:cNvGrpSpPr/>
          <p:nvPr/>
        </p:nvGrpSpPr>
        <p:grpSpPr>
          <a:xfrm>
            <a:off x="11271005" y="472778"/>
            <a:ext cx="6684590" cy="7830208"/>
            <a:chOff x="0" y="0"/>
            <a:chExt cx="1760550" cy="206227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99D7C3-5ED8-0A8B-61FE-34F18B6B875A}"/>
                </a:ext>
              </a:extLst>
            </p:cNvPr>
            <p:cNvSpPr/>
            <p:nvPr/>
          </p:nvSpPr>
          <p:spPr>
            <a:xfrm>
              <a:off x="0" y="0"/>
              <a:ext cx="1760550" cy="2062277"/>
            </a:xfrm>
            <a:custGeom>
              <a:avLst/>
              <a:gdLst/>
              <a:ahLst/>
              <a:cxnLst/>
              <a:rect l="l" t="t" r="r" b="b"/>
              <a:pathLst>
                <a:path w="1760550" h="2062277">
                  <a:moveTo>
                    <a:pt x="0" y="0"/>
                  </a:moveTo>
                  <a:lnTo>
                    <a:pt x="1760550" y="0"/>
                  </a:lnTo>
                  <a:lnTo>
                    <a:pt x="1760550" y="2062277"/>
                  </a:lnTo>
                  <a:lnTo>
                    <a:pt x="0" y="2062277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493E51-96A9-D6E2-F800-E4C7232ED5A6}"/>
                </a:ext>
              </a:extLst>
            </p:cNvPr>
            <p:cNvSpPr txBox="1"/>
            <p:nvPr/>
          </p:nvSpPr>
          <p:spPr>
            <a:xfrm>
              <a:off x="0" y="-38100"/>
              <a:ext cx="1760550" cy="2100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30DA768-DF03-76A4-249D-B0A795488B53}"/>
              </a:ext>
            </a:extLst>
          </p:cNvPr>
          <p:cNvSpPr txBox="1"/>
          <p:nvPr/>
        </p:nvSpPr>
        <p:spPr>
          <a:xfrm>
            <a:off x="628737" y="1683476"/>
            <a:ext cx="9601933" cy="172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Tests </a:t>
            </a:r>
            <a:r>
              <a:rPr lang="en-US" sz="3200" err="1">
                <a:solidFill>
                  <a:srgbClr val="000000"/>
                </a:solidFill>
                <a:latin typeface="Contrail One"/>
                <a:cs typeface="Arial"/>
              </a:rPr>
              <a:t>fonctionnels</a:t>
            </a:r>
            <a:r>
              <a:rPr lang="en-US" sz="3200" dirty="0">
                <a:solidFill>
                  <a:srgbClr val="000000"/>
                </a:solidFill>
                <a:latin typeface="Contrail One"/>
                <a:cs typeface="Arial"/>
              </a:rPr>
              <a:t> et techniques.</a:t>
            </a:r>
            <a:endParaRPr lang="fr-FR" sz="3200">
              <a:latin typeface="Contrail One"/>
            </a:endParaRPr>
          </a:p>
          <a:p>
            <a:pPr algn="l">
              <a:lnSpc>
                <a:spcPts val="4880"/>
              </a:lnSpc>
            </a:pPr>
            <a:endParaRPr lang="en-US" sz="3450" dirty="0">
              <a:solidFill>
                <a:srgbClr val="000000"/>
              </a:solidFill>
              <a:latin typeface="Contrail One"/>
              <a:ea typeface="Contrail One"/>
              <a:cs typeface="Contrail One"/>
            </a:endParaRPr>
          </a:p>
          <a:p>
            <a:pPr algn="l">
              <a:lnSpc>
                <a:spcPts val="4880"/>
              </a:lnSpc>
            </a:pPr>
            <a:endParaRPr lang="en-US" sz="3485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117A84F-1540-9077-E715-AC4EECB965E1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6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65668C3-AF03-5CC6-8D07-7B405FD782F8}"/>
              </a:ext>
            </a:extLst>
          </p:cNvPr>
          <p:cNvSpPr txBox="1"/>
          <p:nvPr/>
        </p:nvSpPr>
        <p:spPr>
          <a:xfrm>
            <a:off x="634042" y="6424523"/>
            <a:ext cx="957963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Rédaction</a:t>
            </a:r>
            <a:r>
              <a:rPr lang="en-US" sz="3200" dirty="0">
                <a:latin typeface="Contrail One"/>
                <a:cs typeface="Arial"/>
              </a:rPr>
              <a:t> du rapport technique.</a:t>
            </a:r>
            <a:endParaRPr lang="fr-FR" sz="3200" dirty="0">
              <a:latin typeface="Contrail One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3200" dirty="0">
                <a:latin typeface="Contrail One"/>
                <a:cs typeface="Arial"/>
              </a:rPr>
              <a:t> </a:t>
            </a:r>
            <a:r>
              <a:rPr lang="en-US" sz="3200" dirty="0" err="1">
                <a:latin typeface="Contrail One"/>
                <a:cs typeface="Arial"/>
              </a:rPr>
              <a:t>Création</a:t>
            </a:r>
            <a:r>
              <a:rPr lang="en-US" sz="3200" dirty="0">
                <a:latin typeface="Contrail One"/>
                <a:cs typeface="Arial"/>
              </a:rPr>
              <a:t> du PowerPoint pour la </a:t>
            </a:r>
            <a:r>
              <a:rPr lang="en-US" sz="3200" dirty="0" err="1">
                <a:latin typeface="Contrail One"/>
                <a:cs typeface="Arial"/>
              </a:rPr>
              <a:t>présentation</a:t>
            </a:r>
            <a:r>
              <a:rPr lang="en-US" sz="3200" dirty="0">
                <a:latin typeface="Contrail One"/>
                <a:cs typeface="Arial"/>
              </a:rPr>
              <a:t> finale.</a:t>
            </a:r>
            <a:endParaRPr lang="en-US" sz="3200" dirty="0">
              <a:latin typeface="Contrail One"/>
            </a:endParaRP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502F0630-8383-11CB-9F7D-DFD5AF36BBB3}"/>
              </a:ext>
            </a:extLst>
          </p:cNvPr>
          <p:cNvGrpSpPr/>
          <p:nvPr/>
        </p:nvGrpSpPr>
        <p:grpSpPr>
          <a:xfrm>
            <a:off x="628534" y="977173"/>
            <a:ext cx="8511571" cy="678980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D930BF59-1C3D-AE6C-3C85-B9D9EAE3333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2129205B-E63B-E7F8-88E6-C0BD60ED39E0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57B4043-F380-4181-9BFB-14E71E6EE9EC}"/>
              </a:ext>
            </a:extLst>
          </p:cNvPr>
          <p:cNvSpPr txBox="1"/>
          <p:nvPr/>
        </p:nvSpPr>
        <p:spPr>
          <a:xfrm>
            <a:off x="629923" y="995632"/>
            <a:ext cx="8619046" cy="136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PHASE 5: TESTS ET VALIDATION</a:t>
            </a:r>
            <a:endParaRPr lang="en-US" sz="3899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28000F77-AB91-131F-8B86-7F58CA9C8A9B}"/>
              </a:ext>
            </a:extLst>
          </p:cNvPr>
          <p:cNvGrpSpPr/>
          <p:nvPr/>
        </p:nvGrpSpPr>
        <p:grpSpPr>
          <a:xfrm>
            <a:off x="628534" y="4966890"/>
            <a:ext cx="8511571" cy="1455357"/>
            <a:chOff x="0" y="-38100"/>
            <a:chExt cx="3559477" cy="394664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EE3D1E86-2B65-FFDC-7480-BEBBB6C9BAE0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E53C2B64-06CF-E8C2-CFD0-87D127B172E2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05E5E04-F619-DFCD-8D2F-D52B40838D3A}"/>
              </a:ext>
            </a:extLst>
          </p:cNvPr>
          <p:cNvSpPr txBox="1"/>
          <p:nvPr/>
        </p:nvSpPr>
        <p:spPr>
          <a:xfrm>
            <a:off x="634042" y="5152127"/>
            <a:ext cx="9579633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850" dirty="0">
                <a:latin typeface="Anton"/>
              </a:rPr>
              <a:t>PHASE 6: REDACTION DU RAPPORT ET LA PRESENTATION</a:t>
            </a:r>
          </a:p>
        </p:txBody>
      </p:sp>
      <p:pic>
        <p:nvPicPr>
          <p:cNvPr id="9" name="Image 8" descr="Cloud Computing Images | Free Photos, PNG Stickers, Wallpapers &amp;  Backgrounds - rawpixel">
            <a:extLst>
              <a:ext uri="{FF2B5EF4-FFF2-40B4-BE49-F238E27FC236}">
                <a16:creationId xmlns:a16="http://schemas.microsoft.com/office/drawing/2014/main" id="{906E40E5-3052-BEF5-FAFE-DB1F9C8B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37" y="467984"/>
            <a:ext cx="6665343" cy="78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486464" cy="10287000"/>
          </a:xfrm>
          <a:custGeom>
            <a:avLst/>
            <a:gdLst/>
            <a:ahLst/>
            <a:cxnLst/>
            <a:rect l="l" t="t" r="r" b="b"/>
            <a:pathLst>
              <a:path w="7486464" h="10287000">
                <a:moveTo>
                  <a:pt x="0" y="0"/>
                </a:moveTo>
                <a:lnTo>
                  <a:pt x="7486464" y="0"/>
                </a:lnTo>
                <a:lnTo>
                  <a:pt x="7486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" t="-9940" r="-42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89907" y="4004540"/>
            <a:ext cx="9498781" cy="144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9"/>
              </a:lnSpc>
            </a:pP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Architecture technique du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projet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repose sur les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éléments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suivants</a:t>
            </a:r>
            <a:r>
              <a:rPr lang="en-US" sz="3600" dirty="0">
                <a:solidFill>
                  <a:srgbClr val="000000"/>
                </a:solidFill>
                <a:latin typeface="Contrail One"/>
                <a:ea typeface="Contrail One"/>
                <a:cs typeface="Arial"/>
                <a:sym typeface="Contrail One"/>
              </a:rPr>
              <a:t> :</a:t>
            </a:r>
            <a:endParaRPr lang="fr-FR" sz="3600" dirty="0">
              <a:latin typeface="Contrail One"/>
            </a:endParaRPr>
          </a:p>
          <a:p>
            <a:pPr algn="l">
              <a:lnSpc>
                <a:spcPts val="3809"/>
              </a:lnSpc>
            </a:pPr>
            <a:endParaRPr lang="en-US" sz="2721">
              <a:solidFill>
                <a:srgbClr val="000000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7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E73184A2-4E96-CBB5-9EE1-47A6E44A35B3}"/>
              </a:ext>
            </a:extLst>
          </p:cNvPr>
          <p:cNvGrpSpPr/>
          <p:nvPr/>
        </p:nvGrpSpPr>
        <p:grpSpPr>
          <a:xfrm>
            <a:off x="8004119" y="1882947"/>
            <a:ext cx="9978061" cy="1369093"/>
            <a:chOff x="0" y="-38100"/>
            <a:chExt cx="3559477" cy="394664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39111A33-EA3B-3C28-0557-3C078A4A505F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8D1D6B19-E17E-2CFE-7C22-B6815515451C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7997432" y="2204155"/>
            <a:ext cx="10280783" cy="1365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5400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II. </a:t>
            </a:r>
            <a:r>
              <a:rPr lang="en-US" sz="5000" u="sng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L’architecture</a:t>
            </a:r>
            <a:r>
              <a:rPr lang="en-US" sz="5000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</a:t>
            </a:r>
            <a:r>
              <a:rPr lang="en-US" sz="5400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technique </a:t>
            </a:r>
            <a:r>
              <a:rPr lang="en-US" sz="5400" u="sng" err="1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utilisée</a:t>
            </a:r>
            <a:r>
              <a:rPr lang="en-US" sz="5400" b="1" u="sng" dirty="0">
                <a:solidFill>
                  <a:srgbClr val="000000"/>
                </a:solidFill>
                <a:latin typeface="Contrail One"/>
                <a:cs typeface="Arial"/>
                <a:sym typeface="Anton"/>
              </a:rPr>
              <a:t> </a:t>
            </a:r>
            <a:endParaRPr lang="fr-FR" sz="5400" u="sng">
              <a:latin typeface="Contrail One"/>
            </a:endParaRPr>
          </a:p>
          <a:p>
            <a:pPr algn="l">
              <a:lnSpc>
                <a:spcPts val="5459"/>
              </a:lnSpc>
            </a:pPr>
            <a:endParaRPr lang="en-US" sz="3899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B25E9-D542-8215-3293-B562C84A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8E848CD-991E-E813-E939-CA5F82B8B4D8}"/>
              </a:ext>
            </a:extLst>
          </p:cNvPr>
          <p:cNvSpPr txBox="1"/>
          <p:nvPr/>
        </p:nvSpPr>
        <p:spPr>
          <a:xfrm>
            <a:off x="17243327" y="9201150"/>
            <a:ext cx="184346" cy="52803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  <a:ea typeface="Contrail One"/>
                <a:cs typeface="Contrail One"/>
              </a:rPr>
              <a:t>8</a:t>
            </a:r>
          </a:p>
        </p:txBody>
      </p:sp>
      <p:pic>
        <p:nvPicPr>
          <p:cNvPr id="9" name="Image 8" descr="Base de données - Icônes la technologie gratuites">
            <a:extLst>
              <a:ext uri="{FF2B5EF4-FFF2-40B4-BE49-F238E27FC236}">
                <a16:creationId xmlns:a16="http://schemas.microsoft.com/office/drawing/2014/main" id="{5D6FB192-B2F5-75E2-A7E0-F34D6981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78" y="1936425"/>
            <a:ext cx="1626487" cy="125986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C6E6D4E-B446-CCA8-B5EA-5208728BAE5E}"/>
              </a:ext>
            </a:extLst>
          </p:cNvPr>
          <p:cNvSpPr txBox="1"/>
          <p:nvPr/>
        </p:nvSpPr>
        <p:spPr>
          <a:xfrm>
            <a:off x="3631721" y="1593730"/>
            <a:ext cx="66250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MySQL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utilisé</a:t>
            </a:r>
            <a:r>
              <a:rPr lang="en-US" sz="2400" dirty="0">
                <a:latin typeface="Contrail One"/>
                <a:cs typeface="Arial"/>
              </a:rPr>
              <a:t> pour la gestion des données. La base de données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déployée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en</a:t>
            </a:r>
            <a:r>
              <a:rPr lang="en-US" sz="2400" dirty="0">
                <a:latin typeface="Contrail One"/>
                <a:cs typeface="Arial"/>
              </a:rPr>
              <a:t> cloud pour assurer </a:t>
            </a:r>
            <a:r>
              <a:rPr lang="en-US" sz="2400" err="1">
                <a:latin typeface="Contrail One"/>
                <a:cs typeface="Arial"/>
              </a:rPr>
              <a:t>une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accessibilité</a:t>
            </a:r>
            <a:r>
              <a:rPr lang="en-US" sz="2400" dirty="0">
                <a:latin typeface="Contrail One"/>
                <a:cs typeface="Arial"/>
              </a:rPr>
              <a:t> et </a:t>
            </a:r>
            <a:r>
              <a:rPr lang="en-US" sz="2400" err="1">
                <a:latin typeface="Contrail One"/>
                <a:cs typeface="Arial"/>
              </a:rPr>
              <a:t>une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scalabilité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optimales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88B1AB-EE2B-4D9B-15E1-89A66A69FDF6}"/>
              </a:ext>
            </a:extLst>
          </p:cNvPr>
          <p:cNvSpPr txBox="1"/>
          <p:nvPr/>
        </p:nvSpPr>
        <p:spPr>
          <a:xfrm>
            <a:off x="3739551" y="6036334"/>
            <a:ext cx="630159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backend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développé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en</a:t>
            </a:r>
            <a:r>
              <a:rPr lang="en-US" sz="2400" dirty="0">
                <a:latin typeface="Contrail One"/>
                <a:cs typeface="Arial"/>
              </a:rPr>
              <a:t> PHP avec des API REST pour </a:t>
            </a:r>
            <a:r>
              <a:rPr lang="en-US" sz="2400" err="1">
                <a:latin typeface="Contrail One"/>
                <a:cs typeface="Arial"/>
              </a:rPr>
              <a:t>gérer</a:t>
            </a:r>
            <a:r>
              <a:rPr lang="en-US" sz="2400" dirty="0">
                <a:latin typeface="Contrail One"/>
                <a:cs typeface="Arial"/>
              </a:rPr>
              <a:t> les interactions entre le frontend et la base de données.</a:t>
            </a:r>
            <a:endParaRPr lang="en-US" sz="2400">
              <a:latin typeface="Contrail One"/>
            </a:endParaRPr>
          </a:p>
        </p:txBody>
      </p:sp>
      <p:pic>
        <p:nvPicPr>
          <p:cNvPr id="13" name="Image 12" descr="Icônes, logos, symboles Backend– Téléchargement gratuit aux formats PNG et  SVG">
            <a:extLst>
              <a:ext uri="{FF2B5EF4-FFF2-40B4-BE49-F238E27FC236}">
                <a16:creationId xmlns:a16="http://schemas.microsoft.com/office/drawing/2014/main" id="{1A4F552B-792F-F9E4-AD1B-86C7A989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28" y="6634111"/>
            <a:ext cx="1569211" cy="161234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6E7B5FC-C2BC-A2F1-CEB6-11575D699B91}"/>
              </a:ext>
            </a:extLst>
          </p:cNvPr>
          <p:cNvSpPr txBox="1"/>
          <p:nvPr/>
        </p:nvSpPr>
        <p:spPr>
          <a:xfrm>
            <a:off x="3502325" y="3189617"/>
            <a:ext cx="6172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Contrail One"/>
                <a:cs typeface="Arial"/>
              </a:rPr>
              <a:t>Les tables </a:t>
            </a:r>
            <a:r>
              <a:rPr lang="en-US" sz="2400" err="1">
                <a:latin typeface="Contrail One"/>
                <a:cs typeface="Arial"/>
              </a:rPr>
              <a:t>principales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incluent</a:t>
            </a:r>
            <a:r>
              <a:rPr lang="en-US" sz="2400" dirty="0">
                <a:latin typeface="Contrail One"/>
                <a:cs typeface="Arial"/>
              </a:rPr>
              <a:t> :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électeurs</a:t>
            </a:r>
            <a:r>
              <a:rPr lang="en-US" sz="2000" dirty="0">
                <a:latin typeface="Contrail One"/>
                <a:cs typeface="Arial"/>
              </a:rPr>
              <a:t> 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candidats</a:t>
            </a:r>
            <a:r>
              <a:rPr lang="en-US" sz="2000" dirty="0">
                <a:latin typeface="Contrail One"/>
                <a:cs typeface="Arial"/>
              </a:rPr>
              <a:t> 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Contrail One"/>
                <a:cs typeface="Arial"/>
              </a:rPr>
              <a:t>Table des </a:t>
            </a:r>
            <a:r>
              <a:rPr lang="en-US" sz="2000" dirty="0" err="1">
                <a:latin typeface="Contrail One"/>
                <a:cs typeface="Arial"/>
              </a:rPr>
              <a:t>parrainages</a:t>
            </a:r>
            <a:r>
              <a:rPr lang="en-US" sz="2000" dirty="0">
                <a:latin typeface="Contrail One"/>
                <a:cs typeface="Arial"/>
              </a:rPr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30C114-99A3-A5EC-DB1D-74B63DC7288A}"/>
              </a:ext>
            </a:extLst>
          </p:cNvPr>
          <p:cNvSpPr txBox="1"/>
          <p:nvPr/>
        </p:nvSpPr>
        <p:spPr>
          <a:xfrm>
            <a:off x="3739551" y="7244032"/>
            <a:ext cx="632316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Les </a:t>
            </a:r>
            <a:r>
              <a:rPr lang="en-US" sz="2400" err="1">
                <a:latin typeface="Contrail One"/>
                <a:cs typeface="Arial"/>
              </a:rPr>
              <a:t>principales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fonctionnalités</a:t>
            </a:r>
            <a:r>
              <a:rPr lang="en-US" sz="2400" dirty="0">
                <a:latin typeface="Contrail One"/>
                <a:cs typeface="Arial"/>
              </a:rPr>
              <a:t> du backend </a:t>
            </a:r>
            <a:r>
              <a:rPr lang="en-US" sz="2400" err="1">
                <a:latin typeface="Contrail One"/>
                <a:cs typeface="Arial"/>
              </a:rPr>
              <a:t>incluent</a:t>
            </a:r>
            <a:r>
              <a:rPr lang="en-US" sz="2400" dirty="0">
                <a:latin typeface="Contrail One"/>
                <a:cs typeface="Arial"/>
              </a:rPr>
              <a:t> :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Importation des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Gestion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</a:p>
          <a:p>
            <a:pPr marL="228600" indent="-228600">
              <a:buFont typeface=""/>
              <a:buChar char="•"/>
            </a:pPr>
            <a:r>
              <a:rPr lang="en-US" sz="2400" dirty="0">
                <a:latin typeface="Contrail One"/>
                <a:cs typeface="Arial"/>
              </a:rPr>
              <a:t>Gestion des </a:t>
            </a:r>
            <a:r>
              <a:rPr lang="en-US" sz="2400" dirty="0" err="1">
                <a:latin typeface="Contrail One"/>
                <a:cs typeface="Arial"/>
              </a:rPr>
              <a:t>parrainages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2038BC9A-11EA-09BE-41C6-A7F3BC5ACC7D}"/>
              </a:ext>
            </a:extLst>
          </p:cNvPr>
          <p:cNvGrpSpPr/>
          <p:nvPr/>
        </p:nvGrpSpPr>
        <p:grpSpPr>
          <a:xfrm>
            <a:off x="1663704" y="373324"/>
            <a:ext cx="8511571" cy="678980"/>
            <a:chOff x="0" y="-38100"/>
            <a:chExt cx="3559477" cy="39466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FF6F6910-25B5-8902-35D9-63B8E61C212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B60A83FD-124F-A543-6BA1-2C256DEF27CD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FE7D54FC-7313-C206-7B94-D495F93B0508}"/>
              </a:ext>
            </a:extLst>
          </p:cNvPr>
          <p:cNvSpPr txBox="1"/>
          <p:nvPr/>
        </p:nvSpPr>
        <p:spPr>
          <a:xfrm>
            <a:off x="1663693" y="378771"/>
            <a:ext cx="11725707" cy="136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rial"/>
                <a:sym typeface="Anton"/>
              </a:rPr>
              <a:t>1</a:t>
            </a: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. BASE DE DONNEES</a:t>
            </a:r>
          </a:p>
          <a:p>
            <a:pPr>
              <a:lnSpc>
                <a:spcPts val="5459"/>
              </a:lnSpc>
            </a:pPr>
            <a:endParaRPr lang="en-US" sz="3850" dirty="0">
              <a:solidFill>
                <a:srgbClr val="000000"/>
              </a:solidFill>
              <a:latin typeface="Anton"/>
              <a:ea typeface="Anton"/>
              <a:cs typeface="Anton"/>
            </a:endParaRP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54E930E0-1214-68F0-7EE7-8028F9F97F7A}"/>
              </a:ext>
            </a:extLst>
          </p:cNvPr>
          <p:cNvGrpSpPr/>
          <p:nvPr/>
        </p:nvGrpSpPr>
        <p:grpSpPr>
          <a:xfrm>
            <a:off x="1663704" y="5117852"/>
            <a:ext cx="8511571" cy="678980"/>
            <a:chOff x="0" y="-38100"/>
            <a:chExt cx="3559477" cy="3946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6F504B9C-D2B9-C728-E969-638F3D56EC6E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C9366A8B-FB2E-DB0D-DE5A-2FB0B9079878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50E30FA-172E-CA91-B81F-BB596B2D922C}"/>
              </a:ext>
            </a:extLst>
          </p:cNvPr>
          <p:cNvSpPr txBox="1"/>
          <p:nvPr/>
        </p:nvSpPr>
        <p:spPr>
          <a:xfrm>
            <a:off x="1638801" y="5141217"/>
            <a:ext cx="15786558" cy="660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2. BACKEND</a:t>
            </a:r>
          </a:p>
        </p:txBody>
      </p:sp>
    </p:spTree>
    <p:extLst>
      <p:ext uri="{BB962C8B-B14F-4D97-AF65-F5344CB8AC3E}">
        <p14:creationId xmlns:p14="http://schemas.microsoft.com/office/powerpoint/2010/main" val="18246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43327" y="9201150"/>
            <a:ext cx="184346" cy="5253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50" dirty="0">
                <a:solidFill>
                  <a:srgbClr val="7A927E"/>
                </a:solidFill>
                <a:latin typeface="Contrail One"/>
              </a:rPr>
              <a:t>9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78B904-9504-329E-CEF6-5B1859E28BD4}"/>
              </a:ext>
            </a:extLst>
          </p:cNvPr>
          <p:cNvSpPr txBox="1"/>
          <p:nvPr/>
        </p:nvSpPr>
        <p:spPr>
          <a:xfrm>
            <a:off x="4731589" y="1658428"/>
            <a:ext cx="6625087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ontrail One"/>
                <a:cs typeface="Arial"/>
              </a:rPr>
              <a:t>Le frontend </a:t>
            </a:r>
            <a:r>
              <a:rPr lang="en-US" sz="2400" err="1">
                <a:latin typeface="Contrail One"/>
                <a:cs typeface="Arial"/>
              </a:rPr>
              <a:t>est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err="1">
                <a:latin typeface="Contrail One"/>
                <a:cs typeface="Arial"/>
              </a:rPr>
              <a:t>développé</a:t>
            </a:r>
            <a:r>
              <a:rPr lang="en-US" sz="2400" dirty="0">
                <a:latin typeface="Contrail One"/>
                <a:cs typeface="Arial"/>
              </a:rPr>
              <a:t> pour </a:t>
            </a:r>
            <a:r>
              <a:rPr lang="en-US" sz="2400" err="1">
                <a:latin typeface="Contrail One"/>
                <a:cs typeface="Arial"/>
              </a:rPr>
              <a:t>être</a:t>
            </a:r>
            <a:r>
              <a:rPr lang="en-US" sz="2400" dirty="0">
                <a:latin typeface="Contrail One"/>
                <a:cs typeface="Arial"/>
              </a:rPr>
              <a:t> responsive et accessible sur mobile et web.</a:t>
            </a:r>
          </a:p>
          <a:p>
            <a:endParaRPr lang="en-US" sz="2400" dirty="0">
              <a:latin typeface="Contrail One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trail One"/>
                <a:cs typeface="Arial"/>
              </a:rPr>
              <a:t>HTML , CSS, JavaScript</a:t>
            </a:r>
            <a:r>
              <a:rPr lang="en-US" sz="2400" dirty="0">
                <a:latin typeface="Contrail One"/>
                <a:cs typeface="Arial"/>
              </a:rPr>
              <a:t> pour </a:t>
            </a:r>
            <a:r>
              <a:rPr lang="en-US" sz="2400" dirty="0" err="1">
                <a:latin typeface="Contrail One"/>
                <a:cs typeface="Arial"/>
              </a:rPr>
              <a:t>l’interface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publique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permettant</a:t>
            </a:r>
            <a:r>
              <a:rPr lang="en-US" sz="2400" dirty="0">
                <a:latin typeface="Contrail One"/>
                <a:cs typeface="Arial"/>
              </a:rPr>
              <a:t> aux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 de </a:t>
            </a:r>
            <a:r>
              <a:rPr lang="en-US" sz="2400" dirty="0" err="1">
                <a:latin typeface="Contrail One"/>
                <a:cs typeface="Arial"/>
              </a:rPr>
              <a:t>créer</a:t>
            </a:r>
            <a:r>
              <a:rPr lang="en-US" sz="2400" dirty="0">
                <a:latin typeface="Contrail One"/>
                <a:cs typeface="Arial"/>
              </a:rPr>
              <a:t> un </a:t>
            </a:r>
            <a:r>
              <a:rPr lang="en-US" sz="2400" dirty="0" err="1">
                <a:latin typeface="Contrail One"/>
                <a:cs typeface="Arial"/>
              </a:rPr>
              <a:t>compte</a:t>
            </a:r>
            <a:r>
              <a:rPr lang="en-US" sz="2400" dirty="0">
                <a:latin typeface="Contrail One"/>
                <a:cs typeface="Arial"/>
              </a:rPr>
              <a:t>, de </a:t>
            </a:r>
            <a:r>
              <a:rPr lang="en-US" sz="2400" dirty="0" err="1">
                <a:latin typeface="Contrail One"/>
                <a:cs typeface="Arial"/>
              </a:rPr>
              <a:t>s'authentifier</a:t>
            </a:r>
            <a:r>
              <a:rPr lang="en-US" sz="2400" dirty="0">
                <a:latin typeface="Contrail One"/>
                <a:cs typeface="Arial"/>
              </a:rPr>
              <a:t>, et de </a:t>
            </a:r>
            <a:r>
              <a:rPr lang="en-US" sz="2400" dirty="0" err="1">
                <a:latin typeface="Contrail One"/>
                <a:cs typeface="Arial"/>
              </a:rPr>
              <a:t>parrainer</a:t>
            </a:r>
            <a:r>
              <a:rPr lang="en-US" sz="2400" dirty="0">
                <a:latin typeface="Contrail One"/>
                <a:cs typeface="Arial"/>
              </a:rPr>
              <a:t> un </a:t>
            </a:r>
            <a:r>
              <a:rPr lang="en-US" sz="2400" dirty="0" err="1">
                <a:latin typeface="Contrail One"/>
                <a:cs typeface="Arial"/>
              </a:rPr>
              <a:t>candidat</a:t>
            </a:r>
            <a:r>
              <a:rPr lang="en-US" sz="2400" dirty="0">
                <a:latin typeface="Contrail One"/>
                <a:cs typeface="Arial"/>
              </a:rPr>
              <a:t> et </a:t>
            </a:r>
            <a:r>
              <a:rPr lang="en-US" sz="2400" dirty="0" err="1">
                <a:latin typeface="Contrail One"/>
                <a:cs typeface="Arial"/>
              </a:rPr>
              <a:t>l’interface</a:t>
            </a:r>
            <a:r>
              <a:rPr lang="en-US" sz="2400" dirty="0">
                <a:latin typeface="Contrail One"/>
                <a:cs typeface="Arial"/>
              </a:rPr>
              <a:t>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permettant</a:t>
            </a:r>
            <a:r>
              <a:rPr lang="en-US" sz="2400" dirty="0">
                <a:latin typeface="Contrail One"/>
                <a:cs typeface="Arial"/>
              </a:rPr>
              <a:t> aux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 de </a:t>
            </a:r>
            <a:r>
              <a:rPr lang="en-US" sz="2400" dirty="0" err="1">
                <a:latin typeface="Contrail One"/>
                <a:cs typeface="Arial"/>
              </a:rPr>
              <a:t>suivre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l'évolution</a:t>
            </a:r>
            <a:r>
              <a:rPr lang="en-US" sz="2400" dirty="0">
                <a:latin typeface="Contrail One"/>
                <a:cs typeface="Arial"/>
              </a:rPr>
              <a:t> de </a:t>
            </a:r>
            <a:r>
              <a:rPr lang="en-US" sz="2400" dirty="0" err="1">
                <a:latin typeface="Contrail One"/>
                <a:cs typeface="Arial"/>
              </a:rPr>
              <a:t>leurs</a:t>
            </a:r>
            <a:r>
              <a:rPr lang="en-US" sz="2400" dirty="0">
                <a:latin typeface="Contrail One"/>
                <a:cs typeface="Arial"/>
              </a:rPr>
              <a:t> </a:t>
            </a:r>
            <a:r>
              <a:rPr lang="en-US" sz="2400" dirty="0" err="1">
                <a:latin typeface="Contrail One"/>
                <a:cs typeface="Arial"/>
              </a:rPr>
              <a:t>parrainages</a:t>
            </a:r>
            <a:r>
              <a:rPr lang="en-US" sz="2400" dirty="0">
                <a:latin typeface="Contrail One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ontrail One"/>
                <a:cs typeface="Arial"/>
              </a:rPr>
              <a:t>PHP </a:t>
            </a:r>
            <a:r>
              <a:rPr lang="en-US" sz="2400" dirty="0">
                <a:latin typeface="Contrail One"/>
                <a:cs typeface="Arial"/>
              </a:rPr>
              <a:t> pour </a:t>
            </a:r>
            <a:r>
              <a:rPr lang="en-US" sz="2400" dirty="0" err="1">
                <a:latin typeface="Contrail One"/>
                <a:cs typeface="Arial"/>
              </a:rPr>
              <a:t>l’interface</a:t>
            </a:r>
            <a:r>
              <a:rPr lang="en-US" sz="2400" dirty="0">
                <a:latin typeface="Contrail One"/>
                <a:cs typeface="Arial"/>
              </a:rPr>
              <a:t> Backoffice de la DGE  </a:t>
            </a:r>
            <a:r>
              <a:rPr lang="en-US" sz="2400" dirty="0" err="1">
                <a:latin typeface="Contrail One"/>
                <a:cs typeface="Arial"/>
              </a:rPr>
              <a:t>permettant</a:t>
            </a:r>
            <a:r>
              <a:rPr lang="en-US" sz="2400" dirty="0">
                <a:latin typeface="Contrail One"/>
                <a:cs typeface="Arial"/>
              </a:rPr>
              <a:t> au personnel de la DGE de </a:t>
            </a:r>
            <a:r>
              <a:rPr lang="en-US" sz="2400" dirty="0" err="1">
                <a:latin typeface="Contrail One"/>
                <a:cs typeface="Arial"/>
              </a:rPr>
              <a:t>gérer</a:t>
            </a:r>
            <a:r>
              <a:rPr lang="en-US" sz="2400" dirty="0">
                <a:latin typeface="Contrail One"/>
                <a:cs typeface="Arial"/>
              </a:rPr>
              <a:t> les </a:t>
            </a:r>
            <a:r>
              <a:rPr lang="en-US" sz="2400" dirty="0" err="1">
                <a:latin typeface="Contrail One"/>
                <a:cs typeface="Arial"/>
              </a:rPr>
              <a:t>élections</a:t>
            </a:r>
            <a:r>
              <a:rPr lang="en-US" sz="2400" dirty="0">
                <a:latin typeface="Contrail One"/>
                <a:cs typeface="Arial"/>
              </a:rPr>
              <a:t> (importation des </a:t>
            </a:r>
            <a:r>
              <a:rPr lang="en-US" sz="2400" dirty="0" err="1">
                <a:latin typeface="Contrail One"/>
                <a:cs typeface="Arial"/>
              </a:rPr>
              <a:t>électeurs</a:t>
            </a:r>
            <a:r>
              <a:rPr lang="en-US" sz="2400" dirty="0">
                <a:latin typeface="Contrail One"/>
                <a:cs typeface="Arial"/>
              </a:rPr>
              <a:t>, gestion des </a:t>
            </a:r>
            <a:r>
              <a:rPr lang="en-US" sz="2400" dirty="0" err="1">
                <a:latin typeface="Contrail One"/>
                <a:cs typeface="Arial"/>
              </a:rPr>
              <a:t>candidats</a:t>
            </a:r>
            <a:r>
              <a:rPr lang="en-US" sz="2400" dirty="0">
                <a:latin typeface="Contrail One"/>
                <a:cs typeface="Arial"/>
              </a:rPr>
              <a:t>, </a:t>
            </a:r>
            <a:r>
              <a:rPr lang="en-US" sz="2400" dirty="0" err="1">
                <a:latin typeface="Contrail One"/>
                <a:cs typeface="Arial"/>
              </a:rPr>
              <a:t>ouverture</a:t>
            </a:r>
            <a:r>
              <a:rPr lang="en-US" sz="2400" dirty="0">
                <a:latin typeface="Contrail One"/>
                <a:cs typeface="Arial"/>
              </a:rPr>
              <a:t>/fermeture des </a:t>
            </a:r>
            <a:r>
              <a:rPr lang="en-US" sz="2400" dirty="0" err="1">
                <a:latin typeface="Contrail One"/>
                <a:cs typeface="Arial"/>
              </a:rPr>
              <a:t>périodes</a:t>
            </a:r>
            <a:r>
              <a:rPr lang="en-US" sz="2400" dirty="0">
                <a:latin typeface="Contrail One"/>
                <a:cs typeface="Arial"/>
              </a:rPr>
              <a:t> de </a:t>
            </a:r>
            <a:r>
              <a:rPr lang="en-US" sz="2400" dirty="0" err="1">
                <a:latin typeface="Contrail One"/>
                <a:cs typeface="Arial"/>
              </a:rPr>
              <a:t>parrainage</a:t>
            </a:r>
            <a:r>
              <a:rPr lang="en-US" sz="2400" dirty="0">
                <a:latin typeface="Contrail One"/>
                <a:cs typeface="Arial"/>
              </a:rPr>
              <a:t>, etc.).</a:t>
            </a:r>
            <a:endParaRPr lang="en-US" sz="2400">
              <a:latin typeface="Contrail One"/>
            </a:endParaRPr>
          </a:p>
        </p:txBody>
      </p:sp>
      <p:pic>
        <p:nvPicPr>
          <p:cNvPr id="14" name="Image 13" descr="Front end - Free seo and web icons">
            <a:extLst>
              <a:ext uri="{FF2B5EF4-FFF2-40B4-BE49-F238E27FC236}">
                <a16:creationId xmlns:a16="http://schemas.microsoft.com/office/drawing/2014/main" id="{F3FEA28C-FC25-A3F5-80B1-0CCB9D10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3" y="2887693"/>
            <a:ext cx="2743200" cy="2807898"/>
          </a:xfrm>
          <a:prstGeom prst="rect">
            <a:avLst/>
          </a:prstGeom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E0718B3F-E4D4-FB69-8E84-DADA34DEE46A}"/>
              </a:ext>
            </a:extLst>
          </p:cNvPr>
          <p:cNvGrpSpPr/>
          <p:nvPr/>
        </p:nvGrpSpPr>
        <p:grpSpPr>
          <a:xfrm>
            <a:off x="1814666" y="653683"/>
            <a:ext cx="8511571" cy="678980"/>
            <a:chOff x="0" y="-38100"/>
            <a:chExt cx="3559477" cy="39466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FDD2F99F-04F6-ECF6-8A25-453F0CBE3182}"/>
                </a:ext>
              </a:extLst>
            </p:cNvPr>
            <p:cNvSpPr/>
            <p:nvPr/>
          </p:nvSpPr>
          <p:spPr>
            <a:xfrm>
              <a:off x="0" y="0"/>
              <a:ext cx="3559477" cy="356564"/>
            </a:xfrm>
            <a:custGeom>
              <a:avLst/>
              <a:gdLst/>
              <a:ahLst/>
              <a:cxnLst/>
              <a:rect l="l" t="t" r="r" b="b"/>
              <a:pathLst>
                <a:path w="3559477" h="356564">
                  <a:moveTo>
                    <a:pt x="0" y="0"/>
                  </a:moveTo>
                  <a:lnTo>
                    <a:pt x="3559477" y="0"/>
                  </a:lnTo>
                  <a:lnTo>
                    <a:pt x="3559477" y="356564"/>
                  </a:lnTo>
                  <a:lnTo>
                    <a:pt x="0" y="356564"/>
                  </a:lnTo>
                  <a:close/>
                </a:path>
              </a:pathLst>
            </a:custGeom>
            <a:solidFill>
              <a:srgbClr val="7A927E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A60ED79F-25CF-0A29-E057-6FB161B97085}"/>
                </a:ext>
              </a:extLst>
            </p:cNvPr>
            <p:cNvSpPr txBox="1"/>
            <p:nvPr/>
          </p:nvSpPr>
          <p:spPr>
            <a:xfrm>
              <a:off x="0" y="-38100"/>
              <a:ext cx="3559476" cy="394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814656" y="659130"/>
            <a:ext cx="11725707" cy="136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50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3. FRONTEND</a:t>
            </a:r>
          </a:p>
          <a:p>
            <a:pPr>
              <a:lnSpc>
                <a:spcPts val="5459"/>
              </a:lnSpc>
            </a:pPr>
            <a:endParaRPr lang="en-US" sz="3850" dirty="0">
              <a:solidFill>
                <a:srgbClr val="000000"/>
              </a:solidFill>
              <a:latin typeface="Anton"/>
              <a:ea typeface="Anton"/>
              <a:cs typeface="Ant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40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DYNAMIQUE DE GROUPE</dc:title>
  <cp:revision>1521</cp:revision>
  <dcterms:created xsi:type="dcterms:W3CDTF">2006-08-16T00:00:00Z</dcterms:created>
  <dcterms:modified xsi:type="dcterms:W3CDTF">2025-03-18T10:12:50Z</dcterms:modified>
  <dc:identifier>DAGYdEMw8Uc</dc:identifier>
</cp:coreProperties>
</file>